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12" r:id="rId2"/>
    <p:sldId id="256" r:id="rId3"/>
    <p:sldId id="309" r:id="rId4"/>
    <p:sldId id="257" r:id="rId5"/>
    <p:sldId id="259" r:id="rId6"/>
    <p:sldId id="273" r:id="rId7"/>
    <p:sldId id="262" r:id="rId8"/>
    <p:sldId id="278" r:id="rId9"/>
    <p:sldId id="296" r:id="rId10"/>
    <p:sldId id="297" r:id="rId11"/>
    <p:sldId id="298" r:id="rId12"/>
    <p:sldId id="299" r:id="rId13"/>
    <p:sldId id="300" r:id="rId14"/>
    <p:sldId id="264" r:id="rId15"/>
    <p:sldId id="265" r:id="rId16"/>
    <p:sldId id="276" r:id="rId17"/>
    <p:sldId id="301" r:id="rId18"/>
    <p:sldId id="266" r:id="rId19"/>
    <p:sldId id="302" r:id="rId20"/>
    <p:sldId id="277" r:id="rId21"/>
    <p:sldId id="272" r:id="rId22"/>
    <p:sldId id="288" r:id="rId23"/>
    <p:sldId id="268" r:id="rId24"/>
    <p:sldId id="269" r:id="rId25"/>
    <p:sldId id="270" r:id="rId26"/>
    <p:sldId id="271" r:id="rId27"/>
    <p:sldId id="303" r:id="rId28"/>
    <p:sldId id="289" r:id="rId29"/>
    <p:sldId id="283" r:id="rId30"/>
    <p:sldId id="308" r:id="rId31"/>
    <p:sldId id="290" r:id="rId32"/>
    <p:sldId id="267" r:id="rId33"/>
    <p:sldId id="291" r:id="rId34"/>
    <p:sldId id="275" r:id="rId35"/>
    <p:sldId id="279" r:id="rId36"/>
    <p:sldId id="292" r:id="rId37"/>
    <p:sldId id="304" r:id="rId38"/>
    <p:sldId id="305" r:id="rId39"/>
    <p:sldId id="294" r:id="rId40"/>
    <p:sldId id="306" r:id="rId41"/>
    <p:sldId id="307" r:id="rId42"/>
    <p:sldId id="311"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97" d="100"/>
          <a:sy n="97" d="100"/>
        </p:scale>
        <p:origin x="48" y="183"/>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smtClean="0"/>
              <a:t>8/11/2018</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50530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smtClean="0"/>
              <a:t>8/11/2018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49726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47B1BF-4039-460D-A637-65428CBD720E}" type="datetimeFigureOut">
              <a:rPr lang="en-US" smtClean="0"/>
              <a:t>8/11/2018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87232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B987F2-A784-4F72-BB57-0E9EACDE722E}" type="datetimeFigureOut">
              <a:rPr lang="en-US" dirty="0"/>
              <a:t>8/11/2018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0173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smtClean="0"/>
              <a:t>8/11/2018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21872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A00F7B-89C5-4DF7-A309-6263220147D4}" type="datetimeFigureOut">
              <a:rPr lang="en-US" smtClean="0"/>
              <a:t>8/11/2018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83949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smtClean="0"/>
              <a:t>8/11/2018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77541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smtClean="0"/>
              <a:t>8/11/2018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71246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smtClean="0"/>
              <a:t>8/11/2018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8026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ECC86-1672-4627-AEFE-EC5485C73905}" type="datetimeFigureOut">
              <a:rPr lang="en-US" smtClean="0"/>
              <a:t>8/11/2018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91300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DCB01F-D966-4C62-B900-0BE008A90C98}" type="datetimeFigureOut">
              <a:rPr lang="en-US" smtClean="0"/>
              <a:t>8/11/2018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67013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E73A0EA-7DC7-4964-BB97-B173EF3B859A}" type="datetimeFigureOut">
              <a:rPr lang="en-US" smtClean="0"/>
              <a:t>8/11/2018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35143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0EF52CC-F3D9-41D4-BCE4-C208E61A3F31}" type="datetimeFigureOut">
              <a:rPr lang="en-US" smtClean="0"/>
              <a:t>8/11/2018</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393502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dolescentfamilybhs.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behavioraltech.org/downloads/research-on-dbt_summary-of-data-to-date.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linehaninstitute.org/downloads/LatestResearch/2017.01.pdf" TargetMode="External"/><Relationship Id="rId2" Type="http://schemas.openxmlformats.org/officeDocument/2006/relationships/hyperlink" Target="http://behavioraltech.org/downloads/Research-on-DBT_Summary-of-Data-to-Date.pdf" TargetMode="External"/><Relationship Id="rId1" Type="http://schemas.openxmlformats.org/officeDocument/2006/relationships/slideLayout" Target="../slideLayouts/slideLayout3.xml"/><Relationship Id="rId4" Type="http://schemas.openxmlformats.org/officeDocument/2006/relationships/hyperlink" Target="http://www.linehaninstitute.org/downloads/RCT4ModesResearchDatatoDate2016.06.28.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nimh.nih.gov/"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Stz--d17ID4"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www.linehaninstitute.org/research/data-to-date.php" TargetMode="External"/><Relationship Id="rId7" Type="http://schemas.openxmlformats.org/officeDocument/2006/relationships/hyperlink" Target="https://psychcentral.com/lib/an-overview-of-dialectical-behavior-therapy/?all=1" TargetMode="External"/><Relationship Id="rId2" Type="http://schemas.openxmlformats.org/officeDocument/2006/relationships/hyperlink" Target="http://www.dbtnj.org/adolescent_dbt_questions.htm" TargetMode="External"/><Relationship Id="rId1" Type="http://schemas.openxmlformats.org/officeDocument/2006/relationships/slideLayout" Target="../slideLayouts/slideLayout2.xml"/><Relationship Id="rId6" Type="http://schemas.openxmlformats.org/officeDocument/2006/relationships/hyperlink" Target="http://www.linehaninstitute.org/downloads/RCT4ModesResearchDatatoDate2016.06.28.pdf" TargetMode="External"/><Relationship Id="rId5" Type="http://schemas.openxmlformats.org/officeDocument/2006/relationships/hyperlink" Target="http://www.linehaninstitute.org/downloads/LatestResearch/2017.01.pdf" TargetMode="External"/><Relationship Id="rId4" Type="http://schemas.openxmlformats.org/officeDocument/2006/relationships/hyperlink" Target="http://behavioraltech.org/downloads/Research-on-DBT_Summary-of-Data-to-Date.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socialworktoday.com/archive/111113p22.shtml" TargetMode="External"/><Relationship Id="rId2" Type="http://schemas.openxmlformats.org/officeDocument/2006/relationships/hyperlink" Target="http://www.borderlinepersonalitydisorder.com/family-connection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75" name="Picture 7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7" name="Straight Connector 7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pSp>
        <p:nvGrpSpPr>
          <p:cNvPr id="79" name="Group 78"/>
          <p:cNvGrpSpPr>
            <a:grpSpLocks noGrp="1" noUngrp="1" noRot="1" noChangeAspect="1" noMove="1" noResize="1"/>
          </p:cNvGrpSpPr>
          <p:nvPr>
            <p:extLst>
              <p:ext uri="{386F3935-93C4-4BCD-93E2-E3B085C9AB24}">
                <p16:designElem xmlns:p16="http://schemas.microsoft.com/office/powerpoint/2015/main" val="1"/>
              </p:ext>
            </p:extLst>
          </p:nvPr>
        </p:nvGrpSpPr>
        <p:grpSpPr>
          <a:xfrm>
            <a:off x="3015625" y="323838"/>
            <a:ext cx="6127985" cy="3652791"/>
            <a:chOff x="3015625" y="323838"/>
            <a:chExt cx="6127985" cy="3652791"/>
          </a:xfrm>
        </p:grpSpPr>
        <p:sp>
          <p:nvSpPr>
            <p:cNvPr id="80" name="Rectangle 79"/>
            <p:cNvSpPr/>
            <p:nvPr>
              <p:extLst>
                <p:ext uri="{386F3935-93C4-4BCD-93E2-E3B085C9AB24}">
                  <p16:designElem xmlns:p16="http://schemas.microsoft.com/office/powerpoint/2015/main" val="1"/>
                </p:ext>
              </p:extLst>
            </p:nvPr>
          </p:nvSpPr>
          <p:spPr>
            <a:xfrm>
              <a:off x="3015625" y="323838"/>
              <a:ext cx="6127985" cy="365279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Rectangle 80"/>
            <p:cNvSpPr/>
            <p:nvPr>
              <p:extLst>
                <p:ext uri="{386F3935-93C4-4BCD-93E2-E3B085C9AB24}">
                  <p16:designElem xmlns:p16="http://schemas.microsoft.com/office/powerpoint/2015/main" val="1"/>
                </p:ext>
              </p:extLst>
            </p:nvPr>
          </p:nvSpPr>
          <p:spPr>
            <a:xfrm>
              <a:off x="3338453" y="647445"/>
              <a:ext cx="5482958" cy="3002215"/>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83" name="Rectangle 8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01876" y="806495"/>
            <a:ext cx="5143250" cy="2678774"/>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5" name="Straight Connector 8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5027185"/>
            <a:ext cx="864301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1776729" y="4459039"/>
            <a:ext cx="9014174" cy="551528"/>
          </a:xfrm>
        </p:spPr>
        <p:txBody>
          <a:bodyPr>
            <a:noAutofit/>
          </a:bodyPr>
          <a:lstStyle/>
          <a:p>
            <a:pPr algn="ctr"/>
            <a:r>
              <a:rPr lang="en-US" sz="2800" dirty="0"/>
              <a:t>2566 </a:t>
            </a:r>
            <a:r>
              <a:rPr lang="en-US" sz="2800" dirty="0" err="1"/>
              <a:t>WoodMeadow</a:t>
            </a:r>
            <a:r>
              <a:rPr lang="en-US" sz="2800" dirty="0"/>
              <a:t> </a:t>
            </a:r>
            <a:r>
              <a:rPr lang="en-US" sz="2800" dirty="0" err="1"/>
              <a:t>dr</a:t>
            </a:r>
            <a:r>
              <a:rPr lang="en-US" sz="2800" dirty="0"/>
              <a:t> se, grand rapids mi 49546</a:t>
            </a:r>
          </a:p>
        </p:txBody>
      </p:sp>
      <p:sp>
        <p:nvSpPr>
          <p:cNvPr id="3" name="Subtitle 2"/>
          <p:cNvSpPr>
            <a:spLocks noGrp="1"/>
          </p:cNvSpPr>
          <p:nvPr>
            <p:ph type="subTitle" idx="1"/>
          </p:nvPr>
        </p:nvSpPr>
        <p:spPr>
          <a:xfrm>
            <a:off x="1776729" y="5016709"/>
            <a:ext cx="8643011" cy="1072514"/>
          </a:xfrm>
        </p:spPr>
        <p:txBody>
          <a:bodyPr>
            <a:normAutofit/>
          </a:bodyPr>
          <a:lstStyle/>
          <a:p>
            <a:pPr algn="ctr">
              <a:lnSpc>
                <a:spcPct val="110000"/>
              </a:lnSpc>
            </a:pPr>
            <a:r>
              <a:rPr lang="en-US" u="sng" dirty="0">
                <a:hlinkClick r:id="rId3">
                  <a:extLst>
                    <a:ext uri="{A12FA001-AC4F-418D-AE19-62706E023703}">
                      <ahyp:hlinkClr xmlns:ahyp="http://schemas.microsoft.com/office/drawing/2018/hyperlinkcolor" val="tx"/>
                    </a:ext>
                  </a:extLst>
                </a:hlinkClick>
              </a:rPr>
              <a:t>www.Adolescentfamilybhs.com</a:t>
            </a:r>
            <a:endParaRPr lang="en-US" u="sng" dirty="0"/>
          </a:p>
          <a:p>
            <a:pPr algn="ctr">
              <a:lnSpc>
                <a:spcPct val="110000"/>
              </a:lnSpc>
            </a:pPr>
            <a:r>
              <a:rPr lang="en-US" dirty="0"/>
              <a:t>(616) 719-0194</a:t>
            </a:r>
          </a:p>
          <a:p>
            <a:pPr algn="ctr">
              <a:lnSpc>
                <a:spcPct val="110000"/>
              </a:lnSpc>
            </a:pPr>
            <a:endParaRPr lang="en-US" dirty="0"/>
          </a:p>
        </p:txBody>
      </p:sp>
      <p:pic>
        <p:nvPicPr>
          <p:cNvPr id="5" name="Picture 4" descr="A picture containing text&#10;&#10;Description generated with high confidence">
            <a:extLst>
              <a:ext uri="{FF2B5EF4-FFF2-40B4-BE49-F238E27FC236}">
                <a16:creationId xmlns:a16="http://schemas.microsoft.com/office/drawing/2014/main" id="{A58E1EDB-8688-40CA-949A-A2CD980138B3}"/>
              </a:ext>
            </a:extLst>
          </p:cNvPr>
          <p:cNvPicPr>
            <a:picLocks noChangeAspect="1"/>
          </p:cNvPicPr>
          <p:nvPr/>
        </p:nvPicPr>
        <p:blipFill>
          <a:blip r:embed="rId4"/>
          <a:stretch>
            <a:fillRect/>
          </a:stretch>
        </p:blipFill>
        <p:spPr>
          <a:xfrm>
            <a:off x="3418730" y="815277"/>
            <a:ext cx="5270640" cy="2050392"/>
          </a:xfrm>
          <a:prstGeom prst="rect">
            <a:avLst/>
          </a:prstGeom>
        </p:spPr>
      </p:pic>
    </p:spTree>
    <p:extLst>
      <p:ext uri="{BB962C8B-B14F-4D97-AF65-F5344CB8AC3E}">
        <p14:creationId xmlns:p14="http://schemas.microsoft.com/office/powerpoint/2010/main" val="2443129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 stats</a:t>
            </a:r>
          </a:p>
        </p:txBody>
      </p:sp>
      <p:sp>
        <p:nvSpPr>
          <p:cNvPr id="3" name="Content Placeholder 2"/>
          <p:cNvSpPr>
            <a:spLocks noGrp="1"/>
          </p:cNvSpPr>
          <p:nvPr>
            <p:ph idx="1"/>
          </p:nvPr>
        </p:nvSpPr>
        <p:spPr/>
        <p:txBody>
          <a:bodyPr>
            <a:normAutofit fontScale="92500" lnSpcReduction="20000"/>
          </a:bodyPr>
          <a:lstStyle/>
          <a:p>
            <a:r>
              <a:rPr lang="en-US" b="1" dirty="0" err="1"/>
              <a:t>Parasuicidal</a:t>
            </a:r>
            <a:r>
              <a:rPr lang="en-US" b="1" dirty="0"/>
              <a:t> patients with BPD: </a:t>
            </a:r>
            <a:r>
              <a:rPr lang="en-US" dirty="0"/>
              <a:t>Through the first six months of the 12-month follow-up period, DBT patients demonstrated less </a:t>
            </a:r>
            <a:r>
              <a:rPr lang="en-US" dirty="0" err="1"/>
              <a:t>parasuicidal</a:t>
            </a:r>
            <a:r>
              <a:rPr lang="en-US" dirty="0"/>
              <a:t> behavior and anger and better social adjustment. Findings regarding better social adjustment persisted throughout the final six months of the follow-up period, and DBT patients also had fewer inpatient psychiatric days during this period. DBT patients had greater reductions in suicide attempts, psychiatric hospitalization, medical risk of </a:t>
            </a:r>
            <a:r>
              <a:rPr lang="en-US" dirty="0" err="1"/>
              <a:t>parasuicidal</a:t>
            </a:r>
            <a:r>
              <a:rPr lang="en-US" dirty="0"/>
              <a:t> behavior, angry behavior, and emergency room visits, compared with TBCE patients across the 12-month treatment and the 12-month follow-up period.</a:t>
            </a:r>
          </a:p>
          <a:p>
            <a:r>
              <a:rPr lang="en-US" dirty="0"/>
              <a:t>a study of women veterans with BPD found that DBT patients had greater reductions in suicidal ideation, hopelessness, depression, and anger experienced than did TAU patients. Follow-up data for these two studies are not available.</a:t>
            </a:r>
          </a:p>
        </p:txBody>
      </p:sp>
    </p:spTree>
    <p:extLst>
      <p:ext uri="{BB962C8B-B14F-4D97-AF65-F5344CB8AC3E}">
        <p14:creationId xmlns:p14="http://schemas.microsoft.com/office/powerpoint/2010/main" val="801941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 stats</a:t>
            </a:r>
          </a:p>
        </p:txBody>
      </p:sp>
      <p:sp>
        <p:nvSpPr>
          <p:cNvPr id="3" name="Content Placeholder 2"/>
          <p:cNvSpPr>
            <a:spLocks noGrp="1"/>
          </p:cNvSpPr>
          <p:nvPr>
            <p:ph idx="1"/>
          </p:nvPr>
        </p:nvSpPr>
        <p:spPr/>
        <p:txBody>
          <a:bodyPr>
            <a:normAutofit fontScale="92500" lnSpcReduction="20000"/>
          </a:bodyPr>
          <a:lstStyle/>
          <a:p>
            <a:r>
              <a:rPr lang="en-US" b="1" dirty="0"/>
              <a:t>Women with BPD and substance use disorders: </a:t>
            </a:r>
            <a:r>
              <a:rPr lang="en-US" dirty="0"/>
              <a:t>DBT patients showed greater reductions in drug use during the 12-month treatment and through the four-month follow up period and had lower drop out rates during treatment.  For a second study conducted by </a:t>
            </a:r>
            <a:r>
              <a:rPr lang="en-US" dirty="0" err="1"/>
              <a:t>Linehan's</a:t>
            </a:r>
            <a:r>
              <a:rPr lang="en-US" dirty="0"/>
              <a:t> group, opiate-dependent women with BPD were randomly assigned to two conditions: DBT or a rigorous control condition, called Comprehensive Validation Treatment with 12-step (CVT-12S). CVT-12S consisted of a stripped down version of DBT that only involved acceptance-oriented interventions designed to control for time of access to treatment, academic treatment setting, and therapist experience and commitment. Participants in both DBT and CVT-12S showed significant reduction in opiate use during the 12-month treatment, but DBT patients had greater sustained abstinence from opiate use at the 16-month follow-up. </a:t>
            </a:r>
          </a:p>
        </p:txBody>
      </p:sp>
    </p:spTree>
    <p:extLst>
      <p:ext uri="{BB962C8B-B14F-4D97-AF65-F5344CB8AC3E}">
        <p14:creationId xmlns:p14="http://schemas.microsoft.com/office/powerpoint/2010/main" val="626171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 stats</a:t>
            </a:r>
          </a:p>
        </p:txBody>
      </p:sp>
      <p:sp>
        <p:nvSpPr>
          <p:cNvPr id="3" name="Content Placeholder 2"/>
          <p:cNvSpPr>
            <a:spLocks noGrp="1"/>
          </p:cNvSpPr>
          <p:nvPr>
            <p:ph idx="1"/>
          </p:nvPr>
        </p:nvSpPr>
        <p:spPr/>
        <p:txBody>
          <a:bodyPr>
            <a:normAutofit lnSpcReduction="10000"/>
          </a:bodyPr>
          <a:lstStyle/>
          <a:p>
            <a:r>
              <a:rPr lang="en-US" b="1" dirty="0"/>
              <a:t>Other clinical populations and problems:</a:t>
            </a:r>
            <a:r>
              <a:rPr lang="en-US" dirty="0"/>
              <a:t> Additionally, some research has examined DBT-oriented treatments for other clinical problems, including eating disorders and depression in elderly patients. </a:t>
            </a:r>
            <a:r>
              <a:rPr lang="en-US" dirty="0" err="1"/>
              <a:t>Telch</a:t>
            </a:r>
            <a:r>
              <a:rPr lang="en-US" dirty="0"/>
              <a:t> and colleagues</a:t>
            </a:r>
            <a:r>
              <a:rPr lang="en-US" baseline="30000" dirty="0"/>
              <a:t> </a:t>
            </a:r>
            <a:r>
              <a:rPr lang="en-US" dirty="0"/>
              <a:t>compared a 20-week DBT-based skills training group to a wait list control condition for women with binge-eating disorder and found that DBT patients had greater improvements in bingeing, body image, eating concerns, and anger. Although 86 percent of DBT participants had stopped bingeing by the end of treatment, this number declined to 56 percent during the six-month follow-up period. A second study compared a modified version of individual DBT that included skills training to a wait list condition. DBT patients had greater reductions in bingeing and purging. No follow-up data are currently available for this latter study.</a:t>
            </a:r>
          </a:p>
        </p:txBody>
      </p:sp>
    </p:spTree>
    <p:extLst>
      <p:ext uri="{BB962C8B-B14F-4D97-AF65-F5344CB8AC3E}">
        <p14:creationId xmlns:p14="http://schemas.microsoft.com/office/powerpoint/2010/main" val="953275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Suicide and self injury </a:t>
            </a:r>
            <a:br>
              <a:rPr lang="en-US" dirty="0"/>
            </a:br>
            <a:r>
              <a:rPr lang="en-US" dirty="0"/>
              <a:t>decreased stats</a:t>
            </a:r>
          </a:p>
        </p:txBody>
      </p:sp>
      <p:sp>
        <p:nvSpPr>
          <p:cNvPr id="3" name="Content Placeholder 2"/>
          <p:cNvSpPr>
            <a:spLocks noGrp="1"/>
          </p:cNvSpPr>
          <p:nvPr>
            <p:ph idx="1"/>
          </p:nvPr>
        </p:nvSpPr>
        <p:spPr/>
        <p:txBody>
          <a:bodyPr>
            <a:normAutofit/>
          </a:bodyPr>
          <a:lstStyle/>
          <a:p>
            <a:pPr marL="0" indent="0" algn="ctr">
              <a:buNone/>
            </a:pPr>
            <a:r>
              <a:rPr lang="en-US" dirty="0"/>
              <a:t>RESEARCH ON DIALECTICAL BEHAVIOR THERAPY</a:t>
            </a:r>
          </a:p>
          <a:p>
            <a:pPr marL="0" indent="0" algn="ctr">
              <a:buNone/>
            </a:pPr>
            <a:r>
              <a:rPr lang="en-US" sz="1100" dirty="0"/>
              <a:t>Compiled by Marsha M. </a:t>
            </a:r>
            <a:r>
              <a:rPr lang="en-US" sz="1100" dirty="0" err="1"/>
              <a:t>Linehan</a:t>
            </a:r>
            <a:r>
              <a:rPr lang="en-US" sz="1100" dirty="0"/>
              <a:t>, Ph.D., ABPP, Linda </a:t>
            </a:r>
            <a:r>
              <a:rPr lang="en-US" sz="1100" dirty="0" err="1"/>
              <a:t>Dimeff</a:t>
            </a:r>
            <a:r>
              <a:rPr lang="en-US" sz="1100" dirty="0"/>
              <a:t>, Ph.D., Kelly </a:t>
            </a:r>
            <a:r>
              <a:rPr lang="en-US" sz="1100" dirty="0" err="1"/>
              <a:t>Koerner</a:t>
            </a:r>
            <a:r>
              <a:rPr lang="en-US" sz="1100" dirty="0"/>
              <a:t>, Ph.D., &amp; Erin M. </a:t>
            </a:r>
            <a:r>
              <a:rPr lang="en-US" sz="1100" dirty="0" err="1"/>
              <a:t>Miga</a:t>
            </a:r>
            <a:r>
              <a:rPr lang="en-US" sz="1100" dirty="0"/>
              <a:t>, </a:t>
            </a:r>
            <a:r>
              <a:rPr lang="en-US" sz="1100" dirty="0" err="1"/>
              <a:t>Ph.D</a:t>
            </a:r>
            <a:endParaRPr lang="en-US" sz="1100" dirty="0">
              <a:hlinkClick r:id="rId2"/>
            </a:endParaRPr>
          </a:p>
          <a:p>
            <a:pPr marL="0" indent="0" algn="ctr">
              <a:buNone/>
            </a:pPr>
            <a:endParaRPr lang="en-US" dirty="0">
              <a:hlinkClick r:id="" action="ppaction://noaction">
                <a:extLst>
                  <a:ext uri="{A12FA001-AC4F-418D-AE19-62706E023703}">
                    <ahyp:hlinkClr xmlns:ahyp="http://schemas.microsoft.com/office/drawing/2018/hyperlinkcolor" val="tx"/>
                  </a:ext>
                </a:extLst>
              </a:hlinkClick>
            </a:endParaRPr>
          </a:p>
          <a:p>
            <a:pPr marL="0" indent="0" algn="ctr">
              <a:buNone/>
            </a:pPr>
            <a:r>
              <a:rPr lang="en-US" dirty="0">
                <a:hlinkClick r:id="" action="ppaction://noaction">
                  <a:extLst>
                    <a:ext uri="{A12FA001-AC4F-418D-AE19-62706E023703}">
                      <ahyp:hlinkClr xmlns:ahyp="http://schemas.microsoft.com/office/drawing/2018/hyperlinkcolor" val="tx"/>
                    </a:ext>
                  </a:extLst>
                </a:hlinkClick>
              </a:rPr>
              <a:t>http://behavioraltech.org/downloads/research-on-dbt_summary-of-data-to-date.pdf</a:t>
            </a:r>
            <a:endParaRPr lang="en-US" dirty="0"/>
          </a:p>
          <a:p>
            <a:pPr marL="0" indent="0">
              <a:buNone/>
            </a:pPr>
            <a:endParaRPr lang="en-US" dirty="0"/>
          </a:p>
          <a:p>
            <a:pPr marL="0" indent="0" algn="r">
              <a:buNone/>
            </a:pPr>
            <a:endParaRPr lang="en-US" dirty="0"/>
          </a:p>
          <a:p>
            <a:pPr marL="0" indent="0" algn="r">
              <a:buNone/>
            </a:pPr>
            <a:endParaRPr lang="en-US" dirty="0"/>
          </a:p>
          <a:p>
            <a:pPr marL="0" indent="0" algn="r">
              <a:buNone/>
            </a:pPr>
            <a:endParaRPr lang="en-US" dirty="0"/>
          </a:p>
        </p:txBody>
      </p:sp>
    </p:spTree>
    <p:extLst>
      <p:ext uri="{BB962C8B-B14F-4D97-AF65-F5344CB8AC3E}">
        <p14:creationId xmlns:p14="http://schemas.microsoft.com/office/powerpoint/2010/main" val="598085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531" y="-320320"/>
            <a:ext cx="8643154" cy="1887950"/>
          </a:xfrm>
        </p:spPr>
        <p:txBody>
          <a:bodyPr/>
          <a:lstStyle/>
          <a:p>
            <a:pPr algn="ctr"/>
            <a:r>
              <a:rPr lang="en-US" dirty="0"/>
              <a:t>WEBSITES/RESEARCH ABOUT DBT </a:t>
            </a:r>
          </a:p>
        </p:txBody>
      </p:sp>
      <p:sp>
        <p:nvSpPr>
          <p:cNvPr id="3" name="Text Placeholder 2"/>
          <p:cNvSpPr>
            <a:spLocks noGrp="1"/>
          </p:cNvSpPr>
          <p:nvPr>
            <p:ph type="body" idx="1"/>
          </p:nvPr>
        </p:nvSpPr>
        <p:spPr>
          <a:xfrm>
            <a:off x="1403095" y="2132987"/>
            <a:ext cx="8681590" cy="1847850"/>
          </a:xfrm>
        </p:spPr>
        <p:txBody>
          <a:bodyPr>
            <a:normAutofit fontScale="70000" lnSpcReduction="20000"/>
          </a:bodyPr>
          <a:lstStyle/>
          <a:p>
            <a:pPr algn="ctr"/>
            <a:r>
              <a:rPr lang="en-US" sz="2600" dirty="0">
                <a:hlinkClick r:id="rId2">
                  <a:extLst>
                    <a:ext uri="{A12FA001-AC4F-418D-AE19-62706E023703}">
                      <ahyp:hlinkClr xmlns:ahyp="http://schemas.microsoft.com/office/drawing/2018/hyperlinkcolor" val="tx"/>
                    </a:ext>
                  </a:extLst>
                </a:hlinkClick>
              </a:rPr>
              <a:t>http://behavioraltech.org/downloads/Research-on-DBT_Summary-of-Data-to-Date.pdf</a:t>
            </a:r>
            <a:endParaRPr lang="en-US" sz="2600" dirty="0"/>
          </a:p>
          <a:p>
            <a:pPr algn="ctr"/>
            <a:r>
              <a:rPr lang="en-US" sz="2600" dirty="0">
                <a:hlinkClick r:id="rId3">
                  <a:extLst>
                    <a:ext uri="{A12FA001-AC4F-418D-AE19-62706E023703}">
                      <ahyp:hlinkClr xmlns:ahyp="http://schemas.microsoft.com/office/drawing/2018/hyperlinkcolor" val="tx"/>
                    </a:ext>
                  </a:extLst>
                </a:hlinkClick>
              </a:rPr>
              <a:t>http://www.linehaninstitute.org/downloads/LatestResearch/2017.01.pdf</a:t>
            </a:r>
            <a:endParaRPr lang="en-US" sz="2600" dirty="0"/>
          </a:p>
          <a:p>
            <a:pPr algn="ctr"/>
            <a:r>
              <a:rPr lang="en-US" sz="2600" dirty="0">
                <a:hlinkClick r:id="rId4">
                  <a:extLst>
                    <a:ext uri="{A12FA001-AC4F-418D-AE19-62706E023703}">
                      <ahyp:hlinkClr xmlns:ahyp="http://schemas.microsoft.com/office/drawing/2018/hyperlinkcolor" val="tx"/>
                    </a:ext>
                  </a:extLst>
                </a:hlinkClick>
              </a:rPr>
              <a:t>http://www.linehaninstitute.org/downloads/RCT4ModesResearchDatatoDate2016.06.28.pdf</a:t>
            </a:r>
            <a:endParaRPr lang="en-US" sz="2600" dirty="0"/>
          </a:p>
          <a:p>
            <a:pPr algn="ctr"/>
            <a:endParaRPr lang="en-US" dirty="0"/>
          </a:p>
        </p:txBody>
      </p:sp>
    </p:spTree>
    <p:extLst>
      <p:ext uri="{BB962C8B-B14F-4D97-AF65-F5344CB8AC3E}">
        <p14:creationId xmlns:p14="http://schemas.microsoft.com/office/powerpoint/2010/main" val="3427841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Parental questions</a:t>
            </a:r>
          </a:p>
        </p:txBody>
      </p:sp>
      <p:sp>
        <p:nvSpPr>
          <p:cNvPr id="3" name="Content Placeholder 2"/>
          <p:cNvSpPr>
            <a:spLocks noGrp="1"/>
          </p:cNvSpPr>
          <p:nvPr>
            <p:ph idx="1"/>
          </p:nvPr>
        </p:nvSpPr>
        <p:spPr>
          <a:xfrm>
            <a:off x="1455358" y="1996682"/>
            <a:ext cx="9603275" cy="3450613"/>
          </a:xfrm>
        </p:spPr>
        <p:txBody>
          <a:bodyPr>
            <a:normAutofit fontScale="92500" lnSpcReduction="20000"/>
          </a:bodyPr>
          <a:lstStyle/>
          <a:p>
            <a:r>
              <a:rPr lang="en-US" b="1" dirty="0"/>
              <a:t>Why is Parent Group a requirement for my teen’s therapy?</a:t>
            </a:r>
          </a:p>
          <a:p>
            <a:pPr marL="0" indent="0">
              <a:buNone/>
            </a:pPr>
            <a:r>
              <a:rPr lang="en-US" dirty="0"/>
              <a:t>In DBT treatment for teenagers, individual clients and their families need support and skills. The parent group helps parents increase their own DBT skills to manage their child’s behavior and learn the skills that the teen is learning in order to support them practice. The group complements their own learning with DBT parenting strategies to increase parental effectiveness and decrease the sense of “burnout” from parenting a teenager with high emotional sensitivity. In order for real change to occur, both the individual and the environment need to change their patterns of responding. With teens it is imperative for families to help support and shape the change.  Research from NEA of BPD about family connections (borderlinepersonalitydisorder.com) found family members of clients with BPD have higher depression than those of family members with schizophrenia.  </a:t>
            </a:r>
          </a:p>
          <a:p>
            <a:pPr marL="0" indent="0">
              <a:buNone/>
            </a:pPr>
            <a:endParaRPr lang="en-US" dirty="0"/>
          </a:p>
        </p:txBody>
      </p:sp>
    </p:spTree>
    <p:extLst>
      <p:ext uri="{BB962C8B-B14F-4D97-AF65-F5344CB8AC3E}">
        <p14:creationId xmlns:p14="http://schemas.microsoft.com/office/powerpoint/2010/main" val="3912404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Parental questions </a:t>
            </a:r>
            <a:r>
              <a:rPr lang="en-US" sz="1000" dirty="0"/>
              <a:t>continued</a:t>
            </a:r>
            <a:endParaRPr lang="en-US" dirty="0"/>
          </a:p>
        </p:txBody>
      </p:sp>
      <p:sp>
        <p:nvSpPr>
          <p:cNvPr id="3" name="Content Placeholder 2"/>
          <p:cNvSpPr>
            <a:spLocks noGrp="1"/>
          </p:cNvSpPr>
          <p:nvPr>
            <p:ph idx="1"/>
          </p:nvPr>
        </p:nvSpPr>
        <p:spPr/>
        <p:txBody>
          <a:bodyPr/>
          <a:lstStyle/>
          <a:p>
            <a:r>
              <a:rPr lang="en-US" b="1" dirty="0"/>
              <a:t>As a parent/caregiver, can I know what you talk about in sessions with my child/teenager?</a:t>
            </a:r>
            <a:endParaRPr lang="en-US" sz="1800" b="1" dirty="0"/>
          </a:p>
          <a:p>
            <a:pPr marL="0" indent="0">
              <a:buNone/>
            </a:pPr>
            <a:r>
              <a:rPr lang="en-US" dirty="0"/>
              <a:t>In Adolescent DBT, we ask that parents/caregivers observe rules of confidentiality by not asking us to provide specific information learned in individual sessions. You, however, are welcome to provide us with information about your child/teenager. Confidentiality will be broken, as by law, if your son/daughter is at imminent risk to himself/herself or others, or reports feeling threatened, so that his/her safety or the safety of others is maintained.</a:t>
            </a:r>
          </a:p>
          <a:p>
            <a:endParaRPr lang="en-US" dirty="0"/>
          </a:p>
        </p:txBody>
      </p:sp>
    </p:spTree>
    <p:extLst>
      <p:ext uri="{BB962C8B-B14F-4D97-AF65-F5344CB8AC3E}">
        <p14:creationId xmlns:p14="http://schemas.microsoft.com/office/powerpoint/2010/main" val="2108132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connections: NEA-BPD</a:t>
            </a:r>
          </a:p>
        </p:txBody>
      </p:sp>
      <p:sp>
        <p:nvSpPr>
          <p:cNvPr id="3" name="Content Placeholder 2"/>
          <p:cNvSpPr>
            <a:spLocks noGrp="1"/>
          </p:cNvSpPr>
          <p:nvPr>
            <p:ph idx="1"/>
          </p:nvPr>
        </p:nvSpPr>
        <p:spPr>
          <a:xfrm>
            <a:off x="1451579" y="2015732"/>
            <a:ext cx="9603275" cy="3450613"/>
          </a:xfrm>
        </p:spPr>
        <p:txBody>
          <a:bodyPr>
            <a:normAutofit/>
          </a:bodyPr>
          <a:lstStyle/>
          <a:p>
            <a:r>
              <a:rPr lang="en-US" sz="1500" dirty="0"/>
              <a:t>BPD Affects The Whole Family</a:t>
            </a:r>
          </a:p>
          <a:p>
            <a:r>
              <a:rPr lang="en-US" sz="1500" dirty="0"/>
              <a:t>Families of people with BPD may benefit from support, skills training and sometimes their own therapy</a:t>
            </a:r>
          </a:p>
          <a:p>
            <a:r>
              <a:rPr lang="en-US" sz="1500" dirty="0"/>
              <a:t>Family Connections is coordinated by the National Education Alliance for Borderline Personality Disorder (NEA.BPD) and is based on research funded by the </a:t>
            </a:r>
            <a:r>
              <a:rPr lang="en-US" sz="1500" dirty="0">
                <a:hlinkClick r:id="rId2"/>
              </a:rPr>
              <a:t>National Institute of Mental Health</a:t>
            </a:r>
            <a:r>
              <a:rPr lang="en-US" sz="1500" dirty="0"/>
              <a:t>. It reflects a decade of professionally led Dialectical Behavior Therapy (DBT) family groups that are community based and led by trained family members.  </a:t>
            </a:r>
          </a:p>
          <a:p>
            <a:r>
              <a:rPr lang="en-US" sz="1500" dirty="0"/>
              <a:t>Survey data from previous courses show that after completing the course, family members experience decreased feelings of depression, burden, and grief, and more feelings of empowerment.</a:t>
            </a:r>
          </a:p>
          <a:p>
            <a:pPr marL="0" indent="0">
              <a:buNone/>
            </a:pPr>
            <a:endParaRPr lang="en-US" dirty="0"/>
          </a:p>
          <a:p>
            <a:pPr marL="0" indent="0">
              <a:buNone/>
            </a:pPr>
            <a:endParaRPr lang="en-US" dirty="0"/>
          </a:p>
        </p:txBody>
      </p:sp>
      <p:sp>
        <p:nvSpPr>
          <p:cNvPr id="4" name="AutoShape 2" descr="Image result for family connections"/>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family connections"/>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Image result for family connec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5804" y="8336"/>
            <a:ext cx="2559050" cy="1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235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819" y="1741976"/>
            <a:ext cx="11142968" cy="4694904"/>
          </a:xfrm>
        </p:spPr>
        <p:txBody>
          <a:bodyPr>
            <a:normAutofit fontScale="90000"/>
          </a:bodyPr>
          <a:lstStyle/>
          <a:p>
            <a:pPr marL="342900" indent="-342900" algn="ctr">
              <a:buFont typeface="Wingdings" panose="05000000000000000000" pitchFamily="2" charset="2"/>
              <a:buChar char="§"/>
            </a:pP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r>
              <a:rPr lang="en-US" sz="1800" b="1" dirty="0"/>
              <a:t>Individual Weekly PSYCHOTHERAPY SESSIONS</a:t>
            </a:r>
            <a:r>
              <a:rPr lang="en-US" sz="1800" dirty="0"/>
              <a:t>:  </a:t>
            </a:r>
            <a:br>
              <a:rPr lang="en-US" sz="1800" dirty="0"/>
            </a:br>
            <a:br>
              <a:rPr lang="en-US" sz="1800" dirty="0"/>
            </a:br>
            <a:r>
              <a:rPr lang="en-US" sz="1800" dirty="0"/>
              <a:t>Concentrate on problem-solving behavior for the past week’s issues and troubles. Self injury and suicidal behaviors take first priority.</a:t>
            </a:r>
            <a:br>
              <a:rPr lang="en-US" sz="1800" dirty="0"/>
            </a:br>
            <a:br>
              <a:rPr lang="en-US" sz="1800" dirty="0"/>
            </a:br>
            <a:br>
              <a:rPr lang="en-US" sz="1800" dirty="0"/>
            </a:br>
            <a:r>
              <a:rPr lang="en-US" sz="1800" b="1" dirty="0"/>
              <a:t>Weekly Skills group therapy sessions: </a:t>
            </a:r>
            <a:br>
              <a:rPr lang="en-US" sz="1800" b="1" dirty="0"/>
            </a:br>
            <a:br>
              <a:rPr lang="en-US" sz="1800" b="1" dirty="0"/>
            </a:br>
            <a:r>
              <a:rPr lang="en-US" sz="1800" dirty="0"/>
              <a:t>Generally 1 ½ hour a session and led by a trained </a:t>
            </a:r>
            <a:r>
              <a:rPr lang="en-US" sz="1800" dirty="0" err="1"/>
              <a:t>dbt</a:t>
            </a:r>
            <a:r>
              <a:rPr lang="en-US" sz="1800" dirty="0"/>
              <a:t> therapist. People learn skills from one of four different modules.</a:t>
            </a:r>
            <a:br>
              <a:rPr lang="en-US" sz="1800" dirty="0"/>
            </a:br>
            <a:br>
              <a:rPr lang="en-US" sz="1800" dirty="0"/>
            </a:br>
            <a:r>
              <a:rPr lang="en-US" sz="1800" b="1" dirty="0"/>
              <a:t>Weekly Family matters Group Therapy sessions</a:t>
            </a:r>
            <a:br>
              <a:rPr lang="en-US" sz="1800" dirty="0"/>
            </a:br>
            <a:r>
              <a:rPr lang="en-US" sz="1800" b="1" dirty="0"/>
              <a:t>12 Weeks</a:t>
            </a:r>
            <a:br>
              <a:rPr lang="en-US" sz="1800" dirty="0">
                <a:highlight>
                  <a:srgbClr val="FFFF00"/>
                </a:highlight>
              </a:rPr>
            </a:br>
            <a:br>
              <a:rPr lang="en-US" sz="1800" dirty="0"/>
            </a:br>
            <a:br>
              <a:rPr lang="en-US" sz="1800" b="1" dirty="0">
                <a:solidFill>
                  <a:schemeClr val="accent1"/>
                </a:solidFill>
              </a:rPr>
            </a:br>
            <a:br>
              <a:rPr lang="en-US" sz="1800" dirty="0"/>
            </a:br>
            <a:br>
              <a:rPr lang="en-US" sz="1800" dirty="0"/>
            </a:br>
            <a:br>
              <a:rPr lang="en-US" sz="1800" dirty="0"/>
            </a:br>
            <a:br>
              <a:rPr lang="en-US" sz="1800" dirty="0"/>
            </a:br>
            <a:br>
              <a:rPr lang="en-US" sz="1800" dirty="0"/>
            </a:br>
            <a:br>
              <a:rPr lang="en-US" sz="1800" dirty="0"/>
            </a:br>
            <a:br>
              <a:rPr lang="en-US" sz="2400" dirty="0"/>
            </a:br>
            <a:br>
              <a:rPr lang="en-US" sz="1400" dirty="0"/>
            </a:br>
            <a:br>
              <a:rPr lang="en-US" sz="1400" dirty="0"/>
            </a:br>
            <a:br>
              <a:rPr lang="en-US" sz="1400" dirty="0"/>
            </a:br>
            <a:br>
              <a:rPr lang="en-US" sz="1400" dirty="0"/>
            </a:br>
            <a:br>
              <a:rPr lang="en-US" sz="1400" dirty="0"/>
            </a:br>
            <a:br>
              <a:rPr lang="en-US" sz="1400" dirty="0"/>
            </a:br>
            <a:br>
              <a:rPr lang="en-US" sz="1400" dirty="0"/>
            </a:br>
            <a:br>
              <a:rPr lang="en-US" sz="1400" dirty="0"/>
            </a:br>
            <a:br>
              <a:rPr lang="en-US" sz="1400" dirty="0"/>
            </a:br>
            <a:endParaRPr lang="en-US" sz="1400" dirty="0"/>
          </a:p>
        </p:txBody>
      </p:sp>
      <p:sp>
        <p:nvSpPr>
          <p:cNvPr id="3" name="Text Placeholder 2"/>
          <p:cNvSpPr>
            <a:spLocks noGrp="1"/>
          </p:cNvSpPr>
          <p:nvPr>
            <p:ph type="body" sz="half" idx="2"/>
          </p:nvPr>
        </p:nvSpPr>
        <p:spPr>
          <a:xfrm>
            <a:off x="1570141" y="-61947"/>
            <a:ext cx="9613859" cy="1090789"/>
          </a:xfrm>
        </p:spPr>
        <p:txBody>
          <a:bodyPr>
            <a:normAutofit/>
          </a:bodyPr>
          <a:lstStyle/>
          <a:p>
            <a:pPr algn="ctr"/>
            <a:r>
              <a:rPr lang="en-US" sz="3200" b="1" dirty="0"/>
              <a:t>Main Components</a:t>
            </a:r>
          </a:p>
        </p:txBody>
      </p:sp>
    </p:spTree>
    <p:extLst>
      <p:ext uri="{BB962C8B-B14F-4D97-AF65-F5344CB8AC3E}">
        <p14:creationId xmlns:p14="http://schemas.microsoft.com/office/powerpoint/2010/main" val="99339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2" y="206477"/>
            <a:ext cx="11142968" cy="5813323"/>
          </a:xfrm>
        </p:spPr>
        <p:txBody>
          <a:bodyPr>
            <a:normAutofit fontScale="90000"/>
          </a:bodyPr>
          <a:lstStyle/>
          <a:p>
            <a:pPr marL="342900" indent="-342900" algn="ctr">
              <a:buFont typeface="Wingdings" panose="05000000000000000000" pitchFamily="2" charset="2"/>
              <a:buChar char="§"/>
            </a:pPr>
            <a:br>
              <a:rPr lang="en-US" sz="2400" dirty="0"/>
            </a:br>
            <a:br>
              <a:rPr lang="en-US" sz="2400" dirty="0"/>
            </a:br>
            <a:br>
              <a:rPr lang="en-US" sz="2400" dirty="0"/>
            </a:br>
            <a:br>
              <a:rPr lang="en-US" sz="2400" dirty="0"/>
            </a:br>
            <a:br>
              <a:rPr lang="en-US" sz="2400" dirty="0"/>
            </a:br>
            <a:r>
              <a:rPr lang="en-US" sz="2400" dirty="0"/>
              <a:t>main components </a:t>
            </a:r>
            <a:r>
              <a:rPr lang="en-US" sz="1000" dirty="0"/>
              <a:t>continued</a:t>
            </a:r>
            <a:br>
              <a:rPr lang="en-US" sz="2400" dirty="0"/>
            </a:br>
            <a:br>
              <a:rPr lang="en-US" sz="2400" dirty="0"/>
            </a:br>
            <a:br>
              <a:rPr lang="en-US" sz="2400" dirty="0"/>
            </a:br>
            <a:r>
              <a:rPr lang="en-US" sz="1800" b="1" dirty="0"/>
              <a:t>Skills Coaching</a:t>
            </a:r>
            <a:br>
              <a:rPr lang="en-US" sz="1800" b="1" dirty="0"/>
            </a:br>
            <a:br>
              <a:rPr lang="en-US" sz="1800" b="1" dirty="0"/>
            </a:br>
            <a:r>
              <a:rPr lang="en-US" sz="1800" dirty="0"/>
              <a:t>The group is run like a class where the group leader teaches the skills and assigns homework for clients to practice using the skills in their everyday lives. Groups meet on a weekly basis for approximately 2.5 hours and it takes 24 weeks to get through the full skills curriculum, which is often repeated to create a 1-year program.</a:t>
            </a:r>
            <a:br>
              <a:rPr lang="en-US" sz="1800" b="1" dirty="0">
                <a:solidFill>
                  <a:schemeClr val="accent1"/>
                </a:solidFill>
              </a:rPr>
            </a:br>
            <a:br>
              <a:rPr lang="en-US" sz="1800" dirty="0"/>
            </a:br>
            <a:r>
              <a:rPr lang="en-US" sz="1800" b="1" dirty="0"/>
              <a:t>Weekly Team consultation</a:t>
            </a:r>
            <a:br>
              <a:rPr lang="en-US" sz="1800" b="1" dirty="0"/>
            </a:br>
            <a:br>
              <a:rPr lang="en-US" sz="1800" dirty="0"/>
            </a:br>
            <a:r>
              <a:rPr lang="en-US" sz="1800" dirty="0"/>
              <a:t>intended to be therapy for the therapists and to support DBT providers in their work with people who often have severe, complex, difficult-to-treat disorders. The consultation team is designed to help therapists stay motivated and competent so they can provide the best treatment possible.</a:t>
            </a:r>
            <a:br>
              <a:rPr lang="en-US" sz="1800" dirty="0"/>
            </a:br>
            <a:br>
              <a:rPr lang="en-US" sz="1800" dirty="0"/>
            </a:br>
            <a:br>
              <a:rPr lang="en-US" sz="1800" dirty="0"/>
            </a:br>
            <a:br>
              <a:rPr lang="en-US" sz="1800" dirty="0"/>
            </a:br>
            <a:br>
              <a:rPr lang="en-US" sz="2400" dirty="0"/>
            </a:br>
            <a:br>
              <a:rPr lang="en-US" sz="1400" dirty="0"/>
            </a:br>
            <a:br>
              <a:rPr lang="en-US" sz="1400" dirty="0"/>
            </a:br>
            <a:br>
              <a:rPr lang="en-US" sz="1400" dirty="0"/>
            </a:br>
            <a:br>
              <a:rPr lang="en-US" sz="1400" dirty="0"/>
            </a:br>
            <a:br>
              <a:rPr lang="en-US" sz="1400" dirty="0"/>
            </a:br>
            <a:br>
              <a:rPr lang="en-US" sz="1400" dirty="0"/>
            </a:br>
            <a:br>
              <a:rPr lang="en-US" sz="1400" dirty="0"/>
            </a:br>
            <a:br>
              <a:rPr lang="en-US" sz="1400" dirty="0"/>
            </a:br>
            <a:endParaRPr lang="en-US" sz="1400" dirty="0"/>
          </a:p>
        </p:txBody>
      </p:sp>
    </p:spTree>
    <p:extLst>
      <p:ext uri="{BB962C8B-B14F-4D97-AF65-F5344CB8AC3E}">
        <p14:creationId xmlns:p14="http://schemas.microsoft.com/office/powerpoint/2010/main" val="1691957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75" name="Picture 7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7" name="Straight Connector 7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pSp>
        <p:nvGrpSpPr>
          <p:cNvPr id="79" name="Group 78"/>
          <p:cNvGrpSpPr>
            <a:grpSpLocks noGrp="1" noUngrp="1" noRot="1" noChangeAspect="1" noMove="1" noResize="1"/>
          </p:cNvGrpSpPr>
          <p:nvPr>
            <p:extLst>
              <p:ext uri="{386F3935-93C4-4BCD-93E2-E3B085C9AB24}">
                <p16:designElem xmlns:p16="http://schemas.microsoft.com/office/powerpoint/2015/main" val="1"/>
              </p:ext>
            </p:extLst>
          </p:nvPr>
        </p:nvGrpSpPr>
        <p:grpSpPr>
          <a:xfrm>
            <a:off x="3015625" y="323838"/>
            <a:ext cx="6127985" cy="3652791"/>
            <a:chOff x="3015625" y="323838"/>
            <a:chExt cx="6127985" cy="3652791"/>
          </a:xfrm>
        </p:grpSpPr>
        <p:sp>
          <p:nvSpPr>
            <p:cNvPr id="80" name="Rectangle 79"/>
            <p:cNvSpPr/>
            <p:nvPr>
              <p:extLst>
                <p:ext uri="{386F3935-93C4-4BCD-93E2-E3B085C9AB24}">
                  <p16:designElem xmlns:p16="http://schemas.microsoft.com/office/powerpoint/2015/main" val="1"/>
                </p:ext>
              </p:extLst>
            </p:nvPr>
          </p:nvSpPr>
          <p:spPr>
            <a:xfrm>
              <a:off x="3015625" y="323838"/>
              <a:ext cx="6127985" cy="365279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Rectangle 80"/>
            <p:cNvSpPr/>
            <p:nvPr>
              <p:extLst>
                <p:ext uri="{386F3935-93C4-4BCD-93E2-E3B085C9AB24}">
                  <p16:designElem xmlns:p16="http://schemas.microsoft.com/office/powerpoint/2015/main" val="1"/>
                </p:ext>
              </p:extLst>
            </p:nvPr>
          </p:nvSpPr>
          <p:spPr>
            <a:xfrm>
              <a:off x="3338453" y="647445"/>
              <a:ext cx="5482958" cy="3002215"/>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83" name="Rectangle 8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01876" y="806495"/>
            <a:ext cx="5143250" cy="2678774"/>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5" name="Straight Connector 8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5027185"/>
            <a:ext cx="864301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1707904" y="4905143"/>
            <a:ext cx="9014174" cy="551528"/>
          </a:xfrm>
        </p:spPr>
        <p:txBody>
          <a:bodyPr>
            <a:noAutofit/>
          </a:bodyPr>
          <a:lstStyle/>
          <a:p>
            <a:pPr algn="ctr">
              <a:lnSpc>
                <a:spcPct val="110000"/>
              </a:lnSpc>
            </a:pPr>
            <a:r>
              <a:rPr lang="en-US" sz="2800" dirty="0"/>
              <a:t>Dialectical Behavior Therapy (DBT) </a:t>
            </a:r>
            <a:br>
              <a:rPr lang="en-US" sz="2800" dirty="0"/>
            </a:br>
            <a:r>
              <a:rPr lang="en-US" sz="2800" dirty="0"/>
              <a:t>Program orientation</a:t>
            </a:r>
          </a:p>
        </p:txBody>
      </p:sp>
      <p:pic>
        <p:nvPicPr>
          <p:cNvPr id="5128" name="Picture 8" descr="Image result for characteristics of db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7097" y="983350"/>
            <a:ext cx="4739148" cy="2255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248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skills modules</a:t>
            </a:r>
          </a:p>
        </p:txBody>
      </p:sp>
      <p:sp>
        <p:nvSpPr>
          <p:cNvPr id="3" name="Content Placeholder 2"/>
          <p:cNvSpPr>
            <a:spLocks noGrp="1"/>
          </p:cNvSpPr>
          <p:nvPr>
            <p:ph idx="1"/>
          </p:nvPr>
        </p:nvSpPr>
        <p:spPr/>
        <p:txBody>
          <a:bodyPr/>
          <a:lstStyle/>
          <a:p>
            <a:pPr marL="0" indent="0" algn="ctr">
              <a:buNone/>
            </a:pPr>
            <a:endParaRPr lang="en-US" dirty="0">
              <a:latin typeface="Arial Black" panose="020B0A04020102020204" pitchFamily="34" charset="0"/>
            </a:endParaRPr>
          </a:p>
          <a:p>
            <a:pPr marL="0" indent="0" algn="ctr">
              <a:buNone/>
            </a:pPr>
            <a:r>
              <a:rPr lang="en-US" dirty="0">
                <a:latin typeface="Arial Black" panose="020B0A04020102020204" pitchFamily="34" charset="0"/>
              </a:rPr>
              <a:t>Interpersonal Effectiveness</a:t>
            </a:r>
            <a:br>
              <a:rPr lang="en-US" dirty="0">
                <a:latin typeface="Arial Black" panose="020B0A04020102020204" pitchFamily="34" charset="0"/>
              </a:rPr>
            </a:br>
            <a:r>
              <a:rPr lang="en-US" dirty="0">
                <a:latin typeface="Arial Black" panose="020B0A04020102020204" pitchFamily="34" charset="0"/>
              </a:rPr>
              <a:t>Distress Tolerance/Reality Acceptance skills</a:t>
            </a:r>
            <a:br>
              <a:rPr lang="en-US" dirty="0">
                <a:latin typeface="Arial Black" panose="020B0A04020102020204" pitchFamily="34" charset="0"/>
              </a:rPr>
            </a:br>
            <a:r>
              <a:rPr lang="en-US" dirty="0">
                <a:latin typeface="Arial Black" panose="020B0A04020102020204" pitchFamily="34" charset="0"/>
              </a:rPr>
              <a:t>Emotion Regulation</a:t>
            </a:r>
            <a:br>
              <a:rPr lang="en-US" dirty="0">
                <a:latin typeface="Arial Black" panose="020B0A04020102020204" pitchFamily="34" charset="0"/>
              </a:rPr>
            </a:br>
            <a:r>
              <a:rPr lang="en-US" dirty="0">
                <a:latin typeface="Arial Black" panose="020B0A04020102020204" pitchFamily="34" charset="0"/>
              </a:rPr>
              <a:t>Mindfulness skills</a:t>
            </a:r>
          </a:p>
          <a:p>
            <a:pPr marL="0" indent="0" algn="ctr">
              <a:buNone/>
            </a:pPr>
            <a:r>
              <a:rPr lang="en-US" dirty="0">
                <a:latin typeface="Arial Black" panose="020B0A04020102020204" pitchFamily="34" charset="0"/>
              </a:rPr>
              <a:t>Walking the Middle Path (For Adolescents)</a:t>
            </a:r>
            <a:endParaRPr lang="en-US" dirty="0"/>
          </a:p>
        </p:txBody>
      </p:sp>
    </p:spTree>
    <p:extLst>
      <p:ext uri="{BB962C8B-B14F-4D97-AF65-F5344CB8AC3E}">
        <p14:creationId xmlns:p14="http://schemas.microsoft.com/office/powerpoint/2010/main" val="959537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34B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Image result for DBT quotes"/>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516531" y="1128098"/>
            <a:ext cx="5166304" cy="459801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5145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6085" y="533400"/>
            <a:ext cx="9079832" cy="507732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605" y="763203"/>
            <a:ext cx="8622792" cy="4617720"/>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txBox="1">
            <a:spLocks/>
          </p:cNvSpPr>
          <p:nvPr/>
        </p:nvSpPr>
        <p:spPr>
          <a:xfrm>
            <a:off x="2037828" y="928281"/>
            <a:ext cx="8138559" cy="1105617"/>
          </a:xfrm>
          <a:prstGeom prst="rect">
            <a:avLst/>
          </a:prstGeom>
          <a:ln>
            <a:solidFill>
              <a:schemeClr val="accent1"/>
            </a:solidFill>
          </a:ln>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Areas addressed in the modules</a:t>
            </a:r>
          </a:p>
          <a:p>
            <a:r>
              <a:rPr lang="en-US" sz="2400" dirty="0" err="1">
                <a:latin typeface="+mn-lt"/>
              </a:rPr>
              <a:t>HANdOUT</a:t>
            </a:r>
            <a:r>
              <a:rPr lang="en-US" sz="2400" dirty="0">
                <a:latin typeface="+mn-lt"/>
              </a:rPr>
              <a:t> #1</a:t>
            </a:r>
          </a:p>
        </p:txBody>
      </p:sp>
      <p:sp>
        <p:nvSpPr>
          <p:cNvPr id="10" name="Content Placeholder 2"/>
          <p:cNvSpPr txBox="1">
            <a:spLocks/>
          </p:cNvSpPr>
          <p:nvPr/>
        </p:nvSpPr>
        <p:spPr>
          <a:xfrm>
            <a:off x="2037828" y="2263701"/>
            <a:ext cx="8187720" cy="3000219"/>
          </a:xfrm>
          <a:prstGeom prst="rect">
            <a:avLst/>
          </a:prstGeom>
          <a:ln>
            <a:solidFill>
              <a:schemeClr val="accent1"/>
            </a:solidFill>
          </a:ln>
        </p:spPr>
        <p:txBody>
          <a:bodyPr>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b="1" dirty="0"/>
              <a:t>Confusion about self.</a:t>
            </a:r>
          </a:p>
          <a:p>
            <a:r>
              <a:rPr lang="en-US" b="1" dirty="0"/>
              <a:t>Impulsivity (acting without thinking it all through)</a:t>
            </a:r>
          </a:p>
          <a:p>
            <a:r>
              <a:rPr lang="en-US" b="1" dirty="0"/>
              <a:t>Emotional instability (fast, intense mood changes with little control).</a:t>
            </a:r>
          </a:p>
          <a:p>
            <a:r>
              <a:rPr lang="en-US" b="1" dirty="0"/>
              <a:t>Interpersonal problems (pattern of difficulty getting along with others and maintaining relationships).</a:t>
            </a:r>
          </a:p>
          <a:p>
            <a:r>
              <a:rPr lang="en-US" b="1" dirty="0"/>
              <a:t>Adolescent and family dilemmas.</a:t>
            </a:r>
          </a:p>
        </p:txBody>
      </p:sp>
    </p:spTree>
    <p:extLst>
      <p:ext uri="{BB962C8B-B14F-4D97-AF65-F5344CB8AC3E}">
        <p14:creationId xmlns:p14="http://schemas.microsoft.com/office/powerpoint/2010/main" val="4089742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75" name="Picture 7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7" name="Straight Connector 7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050" name="Picture 2" descr="Image result for DBT quotes"/>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244251" y="805583"/>
            <a:ext cx="4660762" cy="4660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51580" y="804520"/>
            <a:ext cx="4176511" cy="1049235"/>
          </a:xfrm>
        </p:spPr>
        <p:txBody>
          <a:bodyPr>
            <a:normAutofit/>
          </a:bodyPr>
          <a:lstStyle/>
          <a:p>
            <a:r>
              <a:rPr lang="en-US" dirty="0"/>
              <a:t>Mindfulness</a:t>
            </a:r>
          </a:p>
        </p:txBody>
      </p:sp>
      <p:sp>
        <p:nvSpPr>
          <p:cNvPr id="3" name="Content Placeholder 2"/>
          <p:cNvSpPr>
            <a:spLocks noGrp="1"/>
          </p:cNvSpPr>
          <p:nvPr>
            <p:ph idx="1"/>
          </p:nvPr>
        </p:nvSpPr>
        <p:spPr>
          <a:xfrm>
            <a:off x="1451581" y="2015732"/>
            <a:ext cx="4172212" cy="3450613"/>
          </a:xfrm>
        </p:spPr>
        <p:txBody>
          <a:bodyPr>
            <a:normAutofit/>
          </a:bodyPr>
          <a:lstStyle/>
          <a:p>
            <a:r>
              <a:rPr lang="en-US"/>
              <a:t>To Observe, Describe, and Participate are “what” skills. </a:t>
            </a:r>
          </a:p>
          <a:p>
            <a:endParaRPr lang="en-US"/>
          </a:p>
          <a:p>
            <a:r>
              <a:rPr lang="en-US"/>
              <a:t>Non-judgmentally, One-mindfully, and Effectively are “how” skills. </a:t>
            </a:r>
          </a:p>
        </p:txBody>
      </p:sp>
    </p:spTree>
    <p:extLst>
      <p:ext uri="{BB962C8B-B14F-4D97-AF65-F5344CB8AC3E}">
        <p14:creationId xmlns:p14="http://schemas.microsoft.com/office/powerpoint/2010/main" val="3117486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p:cNvGrpSpPr>
            <a:grpSpLocks noGrp="1" noUngrp="1" noRot="1" noChangeAspect="1" noMove="1" noResize="1"/>
          </p:cNvGrpSpPr>
          <p:nvPr>
            <p:extLst>
              <p:ext uri="{386F3935-93C4-4BCD-93E2-E3B085C9AB24}">
                <p16:designElem xmlns:p16="http://schemas.microsoft.com/office/powerpoint/2015/main" val="1"/>
              </p:ext>
            </p:extLst>
          </p:nvPr>
        </p:nvGrpSpPr>
        <p:grpSpPr>
          <a:xfrm>
            <a:off x="7949537" y="2012810"/>
            <a:ext cx="3108945" cy="3453535"/>
            <a:chOff x="7807230" y="2012810"/>
            <a:chExt cx="3251252" cy="3459865"/>
          </a:xfrm>
        </p:grpSpPr>
        <p:sp>
          <p:nvSpPr>
            <p:cNvPr id="72" name="Rectangle 71"/>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extLst>
                <p:ext uri="{386F3935-93C4-4BCD-93E2-E3B085C9AB24}">
                  <p16:designElem xmlns:p16="http://schemas.microsoft.com/office/powerpoint/2015/main" val="1"/>
                </p:ext>
              </p:extLst>
            </p:nvPr>
          </p:nvSpPr>
          <p:spPr>
            <a:xfrm>
              <a:off x="7807231" y="2026142"/>
              <a:ext cx="3251250" cy="3440203"/>
            </a:xfrm>
            <a:prstGeom prst="rect">
              <a:avLst/>
            </a:prstGeom>
            <a:solidFill>
              <a:schemeClr val="bg1"/>
            </a:soli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074" name="Picture 2" descr="Image result for DBT quotes"/>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8128756" y="2358536"/>
            <a:ext cx="2762372" cy="2755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51579" y="804519"/>
            <a:ext cx="9603275" cy="1049235"/>
          </a:xfrm>
        </p:spPr>
        <p:txBody>
          <a:bodyPr>
            <a:normAutofit/>
          </a:bodyPr>
          <a:lstStyle/>
          <a:p>
            <a:r>
              <a:rPr lang="en-US" dirty="0"/>
              <a:t>Interpersonal Effectiveness</a:t>
            </a:r>
          </a:p>
        </p:txBody>
      </p:sp>
      <p:sp>
        <p:nvSpPr>
          <p:cNvPr id="3" name="Content Placeholder 2"/>
          <p:cNvSpPr>
            <a:spLocks noGrp="1"/>
          </p:cNvSpPr>
          <p:nvPr>
            <p:ph idx="1"/>
          </p:nvPr>
        </p:nvSpPr>
        <p:spPr>
          <a:xfrm>
            <a:off x="1451579" y="2015734"/>
            <a:ext cx="6003015" cy="3450613"/>
          </a:xfrm>
        </p:spPr>
        <p:txBody>
          <a:bodyPr>
            <a:normAutofit/>
          </a:bodyPr>
          <a:lstStyle/>
          <a:p>
            <a:pPr>
              <a:lnSpc>
                <a:spcPct val="100000"/>
              </a:lnSpc>
            </a:pPr>
            <a:r>
              <a:rPr lang="en-US" sz="1600"/>
              <a:t>Effective strategies for what one needs, saying “no”, and coping with interpersonal conflict.</a:t>
            </a:r>
          </a:p>
          <a:p>
            <a:pPr>
              <a:lnSpc>
                <a:spcPct val="100000"/>
              </a:lnSpc>
            </a:pPr>
            <a:r>
              <a:rPr lang="en-US" sz="1600"/>
              <a:t>Borderline individuals possess good interpersonal skills in general. The problems arise in applying these skills to specific situations. </a:t>
            </a:r>
          </a:p>
          <a:p>
            <a:pPr>
              <a:lnSpc>
                <a:spcPct val="100000"/>
              </a:lnSpc>
            </a:pPr>
            <a:r>
              <a:rPr lang="en-US" sz="1600"/>
              <a:t>While the individual may be able to describe their behavior, they may be completely incapable of generating similar behavioral sequences when analyzing their own situation. </a:t>
            </a:r>
          </a:p>
          <a:p>
            <a:pPr>
              <a:lnSpc>
                <a:spcPct val="100000"/>
              </a:lnSpc>
            </a:pPr>
            <a:r>
              <a:rPr lang="en-US" sz="1600"/>
              <a:t>It focuses on the objective to change something. Skills are taught to maximize the chances that a person’s goals in a specific situation will be met, while at the same time not damaging the relationship or the person’s self-respect. </a:t>
            </a:r>
          </a:p>
        </p:txBody>
      </p:sp>
    </p:spTree>
    <p:extLst>
      <p:ext uri="{BB962C8B-B14F-4D97-AF65-F5344CB8AC3E}">
        <p14:creationId xmlns:p14="http://schemas.microsoft.com/office/powerpoint/2010/main" val="1019638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DBT quotes"/>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8128756" y="2277991"/>
            <a:ext cx="2926098" cy="29260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51579" y="804519"/>
            <a:ext cx="9603275" cy="1049235"/>
          </a:xfrm>
        </p:spPr>
        <p:txBody>
          <a:bodyPr>
            <a:normAutofit/>
          </a:bodyPr>
          <a:lstStyle/>
          <a:p>
            <a:r>
              <a:rPr lang="en-US" dirty="0"/>
              <a:t>Distress Tolerance</a:t>
            </a:r>
          </a:p>
        </p:txBody>
      </p:sp>
      <p:sp>
        <p:nvSpPr>
          <p:cNvPr id="3" name="Content Placeholder 2"/>
          <p:cNvSpPr>
            <a:spLocks noGrp="1"/>
          </p:cNvSpPr>
          <p:nvPr>
            <p:ph idx="1"/>
          </p:nvPr>
        </p:nvSpPr>
        <p:spPr>
          <a:xfrm>
            <a:off x="1451579" y="2015734"/>
            <a:ext cx="6195784" cy="3450613"/>
          </a:xfrm>
        </p:spPr>
        <p:txBody>
          <a:bodyPr>
            <a:normAutofit/>
          </a:bodyPr>
          <a:lstStyle/>
          <a:p>
            <a:pPr>
              <a:lnSpc>
                <a:spcPct val="110000"/>
              </a:lnSpc>
            </a:pPr>
            <a:r>
              <a:rPr lang="en-US" sz="1700"/>
              <a:t>The ability to accept, in a non-judgmental fashion, oneself and the current situation. </a:t>
            </a:r>
          </a:p>
          <a:p>
            <a:pPr>
              <a:lnSpc>
                <a:spcPct val="110000"/>
              </a:lnSpc>
            </a:pPr>
            <a:r>
              <a:rPr lang="en-US" sz="1700"/>
              <a:t>Acceptance of reality is not approval of reality.</a:t>
            </a:r>
          </a:p>
          <a:p>
            <a:pPr>
              <a:lnSpc>
                <a:spcPct val="110000"/>
              </a:lnSpc>
            </a:pPr>
            <a:r>
              <a:rPr lang="en-US" sz="1700"/>
              <a:t>It is concerned with tolerating and surviving crises and accepting life as it is in the moment. </a:t>
            </a:r>
          </a:p>
          <a:p>
            <a:pPr>
              <a:lnSpc>
                <a:spcPct val="110000"/>
              </a:lnSpc>
            </a:pPr>
            <a:r>
              <a:rPr lang="en-US" sz="1700"/>
              <a:t>The four sets of crisis survival strategies that are taught are: distracting, self-soothing, improving the moment, and thinking of pros and cons. </a:t>
            </a:r>
          </a:p>
          <a:p>
            <a:pPr>
              <a:lnSpc>
                <a:spcPct val="110000"/>
              </a:lnSpc>
            </a:pPr>
            <a:r>
              <a:rPr lang="en-US" sz="1700"/>
              <a:t>Radical acceptance, turning the mind towards acceptance, and willingness versus willfulness are all acceptance skills DBT teaches. </a:t>
            </a:r>
          </a:p>
        </p:txBody>
      </p:sp>
    </p:spTree>
    <p:extLst>
      <p:ext uri="{BB962C8B-B14F-4D97-AF65-F5344CB8AC3E}">
        <p14:creationId xmlns:p14="http://schemas.microsoft.com/office/powerpoint/2010/main" val="983834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DBT quotes"/>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450462" y="2281649"/>
            <a:ext cx="2926098" cy="29187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51579" y="804519"/>
            <a:ext cx="9603275" cy="1049235"/>
          </a:xfrm>
        </p:spPr>
        <p:txBody>
          <a:bodyPr>
            <a:normAutofit/>
          </a:bodyPr>
          <a:lstStyle/>
          <a:p>
            <a:r>
              <a:rPr lang="en-US" dirty="0"/>
              <a:t>Emotion regulation</a:t>
            </a:r>
          </a:p>
        </p:txBody>
      </p:sp>
      <p:sp>
        <p:nvSpPr>
          <p:cNvPr id="3" name="Content Placeholder 2"/>
          <p:cNvSpPr>
            <a:spLocks noGrp="1"/>
          </p:cNvSpPr>
          <p:nvPr>
            <p:ph idx="1"/>
          </p:nvPr>
        </p:nvSpPr>
        <p:spPr>
          <a:xfrm>
            <a:off x="4859070" y="2015734"/>
            <a:ext cx="6195784" cy="3450613"/>
          </a:xfrm>
        </p:spPr>
        <p:txBody>
          <a:bodyPr>
            <a:normAutofit/>
          </a:bodyPr>
          <a:lstStyle/>
          <a:p>
            <a:r>
              <a:rPr lang="en-US" dirty="0"/>
              <a:t>DBT skills for emotion regulation:</a:t>
            </a:r>
          </a:p>
          <a:p>
            <a:pPr lvl="1"/>
            <a:r>
              <a:rPr lang="en-US" dirty="0"/>
              <a:t>Identifying and labeling emotions</a:t>
            </a:r>
          </a:p>
          <a:p>
            <a:pPr lvl="1"/>
            <a:r>
              <a:rPr lang="en-US" dirty="0"/>
              <a:t>Identifying obstacles to changing emotions</a:t>
            </a:r>
          </a:p>
          <a:p>
            <a:pPr lvl="1"/>
            <a:r>
              <a:rPr lang="en-US" dirty="0"/>
              <a:t>Reducing vulnerability to “emotional mind”</a:t>
            </a:r>
          </a:p>
          <a:p>
            <a:pPr lvl="1"/>
            <a:r>
              <a:rPr lang="en-US" dirty="0"/>
              <a:t>Increasing positive emotional events</a:t>
            </a:r>
          </a:p>
          <a:p>
            <a:pPr lvl="1"/>
            <a:r>
              <a:rPr lang="en-US" dirty="0"/>
              <a:t>Increasing mindfulness to current emotions</a:t>
            </a:r>
          </a:p>
          <a:p>
            <a:pPr lvl="1"/>
            <a:r>
              <a:rPr lang="en-US" dirty="0"/>
              <a:t>Taking opposite action</a:t>
            </a:r>
          </a:p>
          <a:p>
            <a:pPr lvl="1"/>
            <a:r>
              <a:rPr lang="en-US" dirty="0"/>
              <a:t>Applying distress tolerance techniques</a:t>
            </a:r>
          </a:p>
        </p:txBody>
      </p:sp>
    </p:spTree>
    <p:extLst>
      <p:ext uri="{BB962C8B-B14F-4D97-AF65-F5344CB8AC3E}">
        <p14:creationId xmlns:p14="http://schemas.microsoft.com/office/powerpoint/2010/main" val="3915888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75" name="Picture 7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7" name="Straight Connector 7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026" name="Picture 2" descr="Image result for walking the middle path dbt"/>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094411" y="810757"/>
            <a:ext cx="4960442" cy="4650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51580" y="804520"/>
            <a:ext cx="4176511" cy="1049235"/>
          </a:xfrm>
        </p:spPr>
        <p:txBody>
          <a:bodyPr>
            <a:normAutofit/>
          </a:bodyPr>
          <a:lstStyle/>
          <a:p>
            <a:pPr>
              <a:lnSpc>
                <a:spcPct val="70000"/>
              </a:lnSpc>
            </a:pPr>
            <a:r>
              <a:rPr lang="en-US" sz="2700"/>
              <a:t>WALKING THE MIDDLE PATH (For adolescents)</a:t>
            </a:r>
          </a:p>
        </p:txBody>
      </p:sp>
      <p:sp>
        <p:nvSpPr>
          <p:cNvPr id="3" name="Content Placeholder 2"/>
          <p:cNvSpPr>
            <a:spLocks noGrp="1"/>
          </p:cNvSpPr>
          <p:nvPr>
            <p:ph idx="1"/>
          </p:nvPr>
        </p:nvSpPr>
        <p:spPr>
          <a:xfrm>
            <a:off x="1451581" y="2015732"/>
            <a:ext cx="4172212" cy="3450613"/>
          </a:xfrm>
        </p:spPr>
        <p:txBody>
          <a:bodyPr>
            <a:normAutofit/>
          </a:bodyPr>
          <a:lstStyle/>
          <a:p>
            <a:pPr>
              <a:lnSpc>
                <a:spcPct val="100000"/>
              </a:lnSpc>
            </a:pPr>
            <a:r>
              <a:rPr lang="en-US" sz="1700"/>
              <a:t>DBT skills for Walking the Middle Path:</a:t>
            </a:r>
          </a:p>
          <a:p>
            <a:pPr lvl="1">
              <a:lnSpc>
                <a:spcPct val="100000"/>
              </a:lnSpc>
            </a:pPr>
            <a:r>
              <a:rPr lang="en-US" sz="1700"/>
              <a:t>Added for families and teens</a:t>
            </a:r>
          </a:p>
          <a:p>
            <a:pPr lvl="1">
              <a:lnSpc>
                <a:spcPct val="100000"/>
              </a:lnSpc>
            </a:pPr>
            <a:r>
              <a:rPr lang="en-US" sz="1700"/>
              <a:t>Focuses on learning there is more than one way to see a situation or solve a problem</a:t>
            </a:r>
          </a:p>
          <a:p>
            <a:pPr lvl="1">
              <a:lnSpc>
                <a:spcPct val="100000"/>
              </a:lnSpc>
            </a:pPr>
            <a:r>
              <a:rPr lang="en-US" sz="1700"/>
              <a:t>Balancing acceptance and change</a:t>
            </a:r>
          </a:p>
          <a:p>
            <a:pPr lvl="1">
              <a:lnSpc>
                <a:spcPct val="100000"/>
              </a:lnSpc>
            </a:pPr>
            <a:r>
              <a:rPr lang="en-US" sz="1700"/>
              <a:t>Changing painful or difficult thoughts, feelings, or circumstances </a:t>
            </a:r>
          </a:p>
          <a:p>
            <a:pPr lvl="1">
              <a:lnSpc>
                <a:spcPct val="100000"/>
              </a:lnSpc>
            </a:pPr>
            <a:r>
              <a:rPr lang="en-US" sz="1700"/>
              <a:t>Accepting themselves, others, and circumstances in the moment</a:t>
            </a:r>
          </a:p>
          <a:p>
            <a:pPr lvl="1">
              <a:lnSpc>
                <a:spcPct val="100000"/>
              </a:lnSpc>
            </a:pPr>
            <a:endParaRPr lang="en-US" sz="1700"/>
          </a:p>
          <a:p>
            <a:pPr lvl="1">
              <a:lnSpc>
                <a:spcPct val="100000"/>
              </a:lnSpc>
            </a:pPr>
            <a:endParaRPr lang="en-US" sz="1700"/>
          </a:p>
        </p:txBody>
      </p:sp>
    </p:spTree>
    <p:extLst>
      <p:ext uri="{BB962C8B-B14F-4D97-AF65-F5344CB8AC3E}">
        <p14:creationId xmlns:p14="http://schemas.microsoft.com/office/powerpoint/2010/main" val="2749052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34B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773154" y="590305"/>
            <a:ext cx="9603275" cy="104923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Biosocial theory – Handout #5</a:t>
            </a:r>
          </a:p>
        </p:txBody>
      </p:sp>
      <p:sp>
        <p:nvSpPr>
          <p:cNvPr id="10" name="Content Placeholder 2"/>
          <p:cNvSpPr txBox="1">
            <a:spLocks/>
          </p:cNvSpPr>
          <p:nvPr/>
        </p:nvSpPr>
        <p:spPr>
          <a:xfrm>
            <a:off x="773154" y="1371719"/>
            <a:ext cx="5460498" cy="3450613"/>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dirty="0"/>
              <a:t>Emotional Vulnerability </a:t>
            </a:r>
          </a:p>
          <a:p>
            <a:pPr lvl="1"/>
            <a:r>
              <a:rPr lang="en-US" dirty="0"/>
              <a:t>Hypersensitive to emotional stimuli</a:t>
            </a:r>
          </a:p>
          <a:p>
            <a:pPr lvl="1"/>
            <a:r>
              <a:rPr lang="en-US" dirty="0"/>
              <a:t>Emotional sensitivity</a:t>
            </a:r>
          </a:p>
          <a:p>
            <a:pPr lvl="1"/>
            <a:r>
              <a:rPr lang="en-US" dirty="0"/>
              <a:t>Emotional reactivity</a:t>
            </a:r>
          </a:p>
          <a:p>
            <a:pPr lvl="1"/>
            <a:r>
              <a:rPr lang="en-US" dirty="0"/>
              <a:t>Slow to return to baseline</a:t>
            </a:r>
          </a:p>
          <a:p>
            <a:r>
              <a:rPr lang="en-US" dirty="0"/>
              <a:t>Inability to Modulate Emotions</a:t>
            </a:r>
          </a:p>
          <a:p>
            <a:pPr lvl="1"/>
            <a:r>
              <a:rPr lang="en-US" dirty="0"/>
              <a:t>Decrease/increase physiological arousal associated with emotions</a:t>
            </a:r>
          </a:p>
          <a:p>
            <a:pPr lvl="1"/>
            <a:r>
              <a:rPr lang="en-US" dirty="0"/>
              <a:t>Re-orient attention</a:t>
            </a:r>
          </a:p>
          <a:p>
            <a:pPr lvl="1"/>
            <a:r>
              <a:rPr lang="en-US" dirty="0"/>
              <a:t>Inhibit </a:t>
            </a:r>
            <a:r>
              <a:rPr lang="en-US" dirty="0" err="1"/>
              <a:t>modd</a:t>
            </a:r>
            <a:r>
              <a:rPr lang="en-US" dirty="0"/>
              <a:t>-dependent action</a:t>
            </a:r>
          </a:p>
          <a:p>
            <a:pPr lvl="1"/>
            <a:r>
              <a:rPr lang="en-US" dirty="0"/>
              <a:t>Organize behavior in the service of external, non-mood dependent goals</a:t>
            </a:r>
          </a:p>
        </p:txBody>
      </p:sp>
      <p:sp>
        <p:nvSpPr>
          <p:cNvPr id="12" name="Content Placeholder 2"/>
          <p:cNvSpPr txBox="1">
            <a:spLocks/>
          </p:cNvSpPr>
          <p:nvPr/>
        </p:nvSpPr>
        <p:spPr>
          <a:xfrm>
            <a:off x="6072642" y="1371718"/>
            <a:ext cx="5460498" cy="3450613"/>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dirty="0"/>
              <a:t>Transacting with Invalidating Environment</a:t>
            </a:r>
          </a:p>
          <a:p>
            <a:pPr lvl="1"/>
            <a:r>
              <a:rPr lang="en-US" dirty="0"/>
              <a:t>Personal experiences (thoughts, feelings, actions) are not understood by others.  Why are you over-reacting? What is the big deal?  Calm down.</a:t>
            </a:r>
          </a:p>
          <a:p>
            <a:pPr lvl="1"/>
            <a:r>
              <a:rPr lang="en-US" dirty="0"/>
              <a:t>Possibly different temperament than caretaker</a:t>
            </a:r>
          </a:p>
          <a:p>
            <a:pPr lvl="1"/>
            <a:r>
              <a:rPr lang="en-US" dirty="0"/>
              <a:t>Extreme invalidation can be extreme including physical or sexual abuse.</a:t>
            </a:r>
          </a:p>
          <a:p>
            <a:pPr lvl="1"/>
            <a:r>
              <a:rPr lang="en-US" dirty="0"/>
              <a:t>Invalidation can lead to confusion about self.</a:t>
            </a:r>
          </a:p>
          <a:p>
            <a:pPr lvl="1"/>
            <a:r>
              <a:rPr lang="en-US" dirty="0"/>
              <a:t>Judgements become impaired.</a:t>
            </a:r>
          </a:p>
          <a:p>
            <a:pPr marL="457200" lvl="1" indent="0">
              <a:buNone/>
            </a:pPr>
            <a:endParaRPr lang="en-US" dirty="0"/>
          </a:p>
        </p:txBody>
      </p:sp>
    </p:spTree>
    <p:extLst>
      <p:ext uri="{BB962C8B-B14F-4D97-AF65-F5344CB8AC3E}">
        <p14:creationId xmlns:p14="http://schemas.microsoft.com/office/powerpoint/2010/main" val="1094289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skills training</a:t>
            </a:r>
            <a:br>
              <a:rPr lang="en-US" dirty="0"/>
            </a:br>
            <a:r>
              <a:rPr lang="en-US" sz="2400" dirty="0"/>
              <a:t>Handout #3 </a:t>
            </a:r>
            <a:endParaRPr lang="en-US" dirty="0"/>
          </a:p>
        </p:txBody>
      </p:sp>
      <p:sp>
        <p:nvSpPr>
          <p:cNvPr id="3" name="Content Placeholder 2"/>
          <p:cNvSpPr>
            <a:spLocks noGrp="1"/>
          </p:cNvSpPr>
          <p:nvPr>
            <p:ph idx="1"/>
          </p:nvPr>
        </p:nvSpPr>
        <p:spPr>
          <a:xfrm>
            <a:off x="1451579" y="2015732"/>
            <a:ext cx="9603275" cy="3814797"/>
          </a:xfrm>
        </p:spPr>
        <p:txBody>
          <a:bodyPr>
            <a:normAutofit fontScale="92500" lnSpcReduction="20000"/>
          </a:bodyPr>
          <a:lstStyle/>
          <a:p>
            <a:r>
              <a:rPr lang="en-US" dirty="0"/>
              <a:t>Attendance,  Tardiness,  Absences &amp; Holidays </a:t>
            </a:r>
          </a:p>
          <a:p>
            <a:pPr lvl="1"/>
            <a:r>
              <a:rPr lang="en-US" dirty="0"/>
              <a:t>(parents need to attend every single week with child, even adolescents)</a:t>
            </a:r>
            <a:r>
              <a:rPr lang="en-US" dirty="0">
                <a:solidFill>
                  <a:srgbClr val="FF0000"/>
                </a:solidFill>
              </a:rPr>
              <a:t>	</a:t>
            </a:r>
          </a:p>
          <a:p>
            <a:r>
              <a:rPr lang="en-US" dirty="0"/>
              <a:t>Substance Abuse &amp; Self Injury</a:t>
            </a:r>
          </a:p>
          <a:p>
            <a:r>
              <a:rPr lang="en-US" dirty="0"/>
              <a:t>Participation</a:t>
            </a:r>
          </a:p>
          <a:p>
            <a:r>
              <a:rPr lang="en-US" dirty="0"/>
              <a:t>Confidentiality</a:t>
            </a:r>
          </a:p>
          <a:p>
            <a:r>
              <a:rPr lang="en-US" dirty="0"/>
              <a:t>Homework – diary cards, etc.</a:t>
            </a:r>
          </a:p>
          <a:p>
            <a:r>
              <a:rPr lang="en-US" dirty="0"/>
              <a:t>Forming Outside Relationships</a:t>
            </a:r>
          </a:p>
          <a:p>
            <a:r>
              <a:rPr lang="en-US" dirty="0"/>
              <a:t>Outside Individual Therapy</a:t>
            </a:r>
          </a:p>
          <a:p>
            <a:r>
              <a:rPr lang="en-US" dirty="0"/>
              <a:t>Phone Coaching Guidelines (available only if individual therapist is at AFBHS)</a:t>
            </a:r>
          </a:p>
        </p:txBody>
      </p:sp>
    </p:spTree>
    <p:extLst>
      <p:ext uri="{BB962C8B-B14F-4D97-AF65-F5344CB8AC3E}">
        <p14:creationId xmlns:p14="http://schemas.microsoft.com/office/powerpoint/2010/main" val="1791489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51724C-2A59-40B4-BDF7-29063EDDFC33}"/>
              </a:ext>
            </a:extLst>
          </p:cNvPr>
          <p:cNvSpPr/>
          <p:nvPr/>
        </p:nvSpPr>
        <p:spPr>
          <a:xfrm>
            <a:off x="2860522" y="2521663"/>
            <a:ext cx="7049687" cy="646331"/>
          </a:xfrm>
          <a:prstGeom prst="rect">
            <a:avLst/>
          </a:prstGeom>
        </p:spPr>
        <p:txBody>
          <a:bodyPr wrap="none">
            <a:spAutoFit/>
          </a:bodyPr>
          <a:lstStyle/>
          <a:p>
            <a:r>
              <a:rPr lang="en-US" dirty="0">
                <a:hlinkClick r:id="rId2"/>
              </a:rPr>
              <a:t>https://youtu.be/Stz--d17ID4</a:t>
            </a:r>
            <a:endParaRPr lang="en-US" dirty="0"/>
          </a:p>
          <a:p>
            <a:r>
              <a:rPr lang="en-US" dirty="0"/>
              <a:t>Watch video: What is Dialectical Behavior Therapy (DBT) for Adolescents</a:t>
            </a:r>
          </a:p>
        </p:txBody>
      </p:sp>
    </p:spTree>
    <p:extLst>
      <p:ext uri="{BB962C8B-B14F-4D97-AF65-F5344CB8AC3E}">
        <p14:creationId xmlns:p14="http://schemas.microsoft.com/office/powerpoint/2010/main" val="283452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Phone Coaching</a:t>
            </a:r>
          </a:p>
        </p:txBody>
      </p:sp>
      <p:sp>
        <p:nvSpPr>
          <p:cNvPr id="3" name="Content Placeholder 2"/>
          <p:cNvSpPr>
            <a:spLocks noGrp="1"/>
          </p:cNvSpPr>
          <p:nvPr>
            <p:ph idx="1"/>
          </p:nvPr>
        </p:nvSpPr>
        <p:spPr/>
        <p:txBody>
          <a:bodyPr/>
          <a:lstStyle/>
          <a:p>
            <a:r>
              <a:rPr lang="en-US" dirty="0"/>
              <a:t>Guidelines – 24 </a:t>
            </a:r>
            <a:r>
              <a:rPr lang="en-US" dirty="0" err="1"/>
              <a:t>hr</a:t>
            </a:r>
            <a:r>
              <a:rPr lang="en-US" dirty="0"/>
              <a:t> Rule</a:t>
            </a:r>
          </a:p>
          <a:p>
            <a:r>
              <a:rPr lang="en-US" dirty="0"/>
              <a:t>Self </a:t>
            </a:r>
            <a:r>
              <a:rPr lang="en-US"/>
              <a:t>Pay after 10 mins</a:t>
            </a:r>
          </a:p>
        </p:txBody>
      </p:sp>
    </p:spTree>
    <p:extLst>
      <p:ext uri="{BB962C8B-B14F-4D97-AF65-F5344CB8AC3E}">
        <p14:creationId xmlns:p14="http://schemas.microsoft.com/office/powerpoint/2010/main" val="3521468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Treatment tools</a:t>
            </a:r>
          </a:p>
        </p:txBody>
      </p:sp>
      <p:sp>
        <p:nvSpPr>
          <p:cNvPr id="3" name="Content Placeholder 2"/>
          <p:cNvSpPr>
            <a:spLocks noGrp="1"/>
          </p:cNvSpPr>
          <p:nvPr>
            <p:ph idx="1"/>
          </p:nvPr>
        </p:nvSpPr>
        <p:spPr/>
        <p:txBody>
          <a:bodyPr>
            <a:normAutofit fontScale="92500" lnSpcReduction="20000"/>
          </a:bodyPr>
          <a:lstStyle/>
          <a:p>
            <a:pPr marL="0" indent="0" algn="ctr">
              <a:buNone/>
            </a:pPr>
            <a:endParaRPr lang="en-US" dirty="0">
              <a:latin typeface="Arial Black" panose="020B0A04020102020204" pitchFamily="34" charset="0"/>
            </a:endParaRPr>
          </a:p>
          <a:p>
            <a:pPr marL="0" indent="0" algn="ctr">
              <a:buNone/>
            </a:pPr>
            <a:r>
              <a:rPr lang="en-US" dirty="0">
                <a:latin typeface="Arial Black" panose="020B0A04020102020204" pitchFamily="34" charset="0"/>
              </a:rPr>
              <a:t>Participants expected to purchase workbook </a:t>
            </a:r>
          </a:p>
          <a:p>
            <a:pPr marL="0" indent="0" algn="ctr">
              <a:buNone/>
            </a:pPr>
            <a:r>
              <a:rPr lang="en-US" dirty="0">
                <a:latin typeface="Arial Black" panose="020B0A04020102020204" pitchFamily="34" charset="0"/>
              </a:rPr>
              <a:t>Men. </a:t>
            </a:r>
            <a:r>
              <a:rPr lang="en-US" dirty="0" err="1">
                <a:latin typeface="Arial Black" panose="020B0A04020102020204" pitchFamily="34" charset="0"/>
              </a:rPr>
              <a:t>Women.Adolescents.Tweens</a:t>
            </a:r>
            <a:endParaRPr lang="en-US" dirty="0">
              <a:latin typeface="Arial Black" panose="020B0A04020102020204" pitchFamily="34" charset="0"/>
            </a:endParaRPr>
          </a:p>
          <a:p>
            <a:pPr marL="0" indent="0" algn="ctr">
              <a:buNone/>
            </a:pPr>
            <a:r>
              <a:rPr lang="en-US" sz="1600" dirty="0">
                <a:latin typeface="Arial Black" panose="020B0A04020102020204" pitchFamily="34" charset="0"/>
              </a:rPr>
              <a:t>(Amazon, bookstore, or older version of worksheets from office)</a:t>
            </a:r>
          </a:p>
          <a:p>
            <a:pPr marL="0" indent="0" algn="ctr">
              <a:buNone/>
            </a:pPr>
            <a:br>
              <a:rPr lang="en-US" dirty="0">
                <a:latin typeface="Arial Black" panose="020B0A04020102020204" pitchFamily="34" charset="0"/>
              </a:rPr>
            </a:br>
            <a:r>
              <a:rPr lang="en-US" dirty="0">
                <a:latin typeface="Arial Black" panose="020B0A04020102020204" pitchFamily="34" charset="0"/>
              </a:rPr>
              <a:t>Diary Cards</a:t>
            </a:r>
          </a:p>
          <a:p>
            <a:pPr marL="0" indent="0" algn="ctr">
              <a:buNone/>
            </a:pPr>
            <a:br>
              <a:rPr lang="en-US" dirty="0">
                <a:latin typeface="Arial Black" panose="020B0A04020102020204" pitchFamily="34" charset="0"/>
              </a:rPr>
            </a:br>
            <a:r>
              <a:rPr lang="en-US" dirty="0">
                <a:latin typeface="Arial Black" panose="020B0A04020102020204" pitchFamily="34" charset="0"/>
              </a:rPr>
              <a:t>Assessments </a:t>
            </a:r>
          </a:p>
          <a:p>
            <a:pPr marL="0" indent="0" algn="ctr">
              <a:buNone/>
            </a:pPr>
            <a:r>
              <a:rPr lang="en-US" sz="1600" dirty="0">
                <a:latin typeface="Arial Black" panose="020B0A04020102020204" pitchFamily="34" charset="0"/>
              </a:rPr>
              <a:t>(Caregiver Burden Inventory, Wellness Check, Satisfaction Surveys, Etc.)</a:t>
            </a:r>
            <a:endParaRPr lang="en-US" sz="1600" dirty="0"/>
          </a:p>
        </p:txBody>
      </p:sp>
    </p:spTree>
    <p:extLst>
      <p:ext uri="{BB962C8B-B14F-4D97-AF65-F5344CB8AC3E}">
        <p14:creationId xmlns:p14="http://schemas.microsoft.com/office/powerpoint/2010/main" val="3063986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Rectangle 103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4000"/>
                  <a:satMod val="80000"/>
                  <a:lumMod val="106000"/>
                </a:schemeClr>
              </a:gs>
              <a:gs pos="100000">
                <a:schemeClr val="bg2">
                  <a:shade val="80000"/>
                </a:schemeClr>
              </a:gs>
            </a:gsLst>
            <a:path path="circle">
              <a:fillToRect l="43000" r="43000" b="100000"/>
            </a:path>
          </a:gradFill>
          <a:ln>
            <a:noFill/>
          </a:ln>
          <a:effectLst/>
        </p:spPr>
      </p:sp>
      <p:sp>
        <p:nvSpPr>
          <p:cNvPr id="1036"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37" name="Picture 7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38" name="Straight Connector 7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039" name="Straight Connector 8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028" name="Picture 4" descr="Image result for DBT quotes"/>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128756" y="2066536"/>
            <a:ext cx="3129180" cy="31449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51579" y="804519"/>
            <a:ext cx="9603275" cy="1049235"/>
          </a:xfrm>
        </p:spPr>
        <p:txBody>
          <a:bodyPr vert="horz" lIns="91440" tIns="45720" rIns="91440" bIns="45720" rtlCol="0" anchor="t">
            <a:normAutofit/>
          </a:bodyPr>
          <a:lstStyle/>
          <a:p>
            <a:r>
              <a:rPr lang="en-US" sz="3200"/>
              <a:t>Characteristics of DBT</a:t>
            </a:r>
          </a:p>
        </p:txBody>
      </p:sp>
      <p:sp>
        <p:nvSpPr>
          <p:cNvPr id="3" name="Content Placeholder 2"/>
          <p:cNvSpPr>
            <a:spLocks noGrp="1"/>
          </p:cNvSpPr>
          <p:nvPr>
            <p:ph idx="1"/>
          </p:nvPr>
        </p:nvSpPr>
        <p:spPr>
          <a:xfrm>
            <a:off x="1451579" y="2015734"/>
            <a:ext cx="6195784" cy="3450613"/>
          </a:xfrm>
        </p:spPr>
        <p:txBody>
          <a:bodyPr vert="horz" lIns="91440" tIns="45720" rIns="91440" bIns="45720" rtlCol="0" anchor="t">
            <a:normAutofit/>
          </a:bodyPr>
          <a:lstStyle/>
          <a:p>
            <a:pPr>
              <a:lnSpc>
                <a:spcPct val="100000"/>
              </a:lnSpc>
            </a:pPr>
            <a:r>
              <a:rPr lang="en-US" sz="1400" b="1"/>
              <a:t>Support Oriented</a:t>
            </a:r>
            <a:r>
              <a:rPr lang="en-US" sz="1400"/>
              <a:t>: It helps a person identify their strengths and builds on them so the person can feel better about him/herself and their life.</a:t>
            </a:r>
          </a:p>
          <a:p>
            <a:pPr>
              <a:lnSpc>
                <a:spcPct val="100000"/>
              </a:lnSpc>
            </a:pPr>
            <a:r>
              <a:rPr lang="en-US" sz="1400" b="1"/>
              <a:t>Cognitive-based:</a:t>
            </a:r>
            <a:r>
              <a:rPr lang="en-US" sz="1400"/>
              <a:t> DBT helps identify thoughts, beliefs, and assumptions that make life harder.  It helps people learn different ways of thinking that will make life more bearable. (Ex: “I have to be perfect at everything”, “If I get angry, I’m a terrible person”, “I don’t need to be perfect at things for people to care about me”.)</a:t>
            </a:r>
          </a:p>
          <a:p>
            <a:pPr>
              <a:lnSpc>
                <a:spcPct val="100000"/>
              </a:lnSpc>
            </a:pPr>
            <a:r>
              <a:rPr lang="en-US" sz="1400" b="1"/>
              <a:t>Collaborative</a:t>
            </a:r>
            <a:r>
              <a:rPr lang="en-US" sz="1400"/>
              <a:t>: In DBT people are encouraged to work out problems in their relationships with their therapists. It askes people to complete homework assignments, to role-play new ways of interacting with others, and to practice skills such as soothing yourself when upset. These skills are a crucial part of DBT,  are taught in weekly lectures, reviewed in homework groups, and referred to in nearly every group. Individual therapists help the person to learn, apply and master the DBT skills. </a:t>
            </a:r>
          </a:p>
        </p:txBody>
      </p:sp>
    </p:spTree>
    <p:extLst>
      <p:ext uri="{BB962C8B-B14F-4D97-AF65-F5344CB8AC3E}">
        <p14:creationId xmlns:p14="http://schemas.microsoft.com/office/powerpoint/2010/main" val="1532045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DBT Beliefs</a:t>
            </a:r>
          </a:p>
        </p:txBody>
      </p:sp>
      <p:sp>
        <p:nvSpPr>
          <p:cNvPr id="3" name="Content Placeholder 2"/>
          <p:cNvSpPr>
            <a:spLocks noGrp="1"/>
          </p:cNvSpPr>
          <p:nvPr>
            <p:ph idx="1"/>
          </p:nvPr>
        </p:nvSpPr>
        <p:spPr>
          <a:xfrm>
            <a:off x="5073211" y="309717"/>
            <a:ext cx="6012470" cy="5378244"/>
          </a:xfrm>
        </p:spPr>
        <p:txBody>
          <a:bodyPr>
            <a:normAutofit fontScale="92500" lnSpcReduction="20000"/>
          </a:bodyPr>
          <a:lstStyle/>
          <a:p>
            <a:r>
              <a:rPr lang="en-US" dirty="0"/>
              <a:t>Clients are doing the best they can.</a:t>
            </a:r>
          </a:p>
          <a:p>
            <a:r>
              <a:rPr lang="en-US" dirty="0"/>
              <a:t>Clients want to improve.</a:t>
            </a:r>
          </a:p>
          <a:p>
            <a:r>
              <a:rPr lang="en-US" dirty="0"/>
              <a:t>Clients need to do better, try harder, and be more motivated to change.</a:t>
            </a:r>
          </a:p>
          <a:p>
            <a:r>
              <a:rPr lang="en-US" dirty="0"/>
              <a:t>Clients have not caused all of their own problems, but they have to solve them anyway.</a:t>
            </a:r>
          </a:p>
          <a:p>
            <a:r>
              <a:rPr lang="en-US" dirty="0"/>
              <a:t>The lives of suicidal and depressed clients are painful as they are currently being lived.</a:t>
            </a:r>
          </a:p>
          <a:p>
            <a:r>
              <a:rPr lang="en-US" dirty="0"/>
              <a:t>Clients must learn new behaviors in all-important situations in their lives.</a:t>
            </a:r>
          </a:p>
          <a:p>
            <a:r>
              <a:rPr lang="en-US" dirty="0"/>
              <a:t>There is no absolute truth.</a:t>
            </a:r>
          </a:p>
          <a:p>
            <a:r>
              <a:rPr lang="en-US" dirty="0"/>
              <a:t>Clients and their families should take things in a well meaning way rather than assuming the worst.</a:t>
            </a:r>
          </a:p>
          <a:p>
            <a:r>
              <a:rPr lang="en-US" dirty="0"/>
              <a:t>Clients cannot fail.</a:t>
            </a:r>
          </a:p>
        </p:txBody>
      </p:sp>
      <p:sp>
        <p:nvSpPr>
          <p:cNvPr id="4" name="Text Placeholder 3"/>
          <p:cNvSpPr>
            <a:spLocks noGrp="1"/>
          </p:cNvSpPr>
          <p:nvPr>
            <p:ph type="body" sz="half" idx="2"/>
          </p:nvPr>
        </p:nvSpPr>
        <p:spPr/>
        <p:txBody>
          <a:bodyPr/>
          <a:lstStyle/>
          <a:p>
            <a:r>
              <a:rPr lang="en-US" dirty="0"/>
              <a:t>Handout #4</a:t>
            </a:r>
          </a:p>
        </p:txBody>
      </p:sp>
    </p:spTree>
    <p:extLst>
      <p:ext uri="{BB962C8B-B14F-4D97-AF65-F5344CB8AC3E}">
        <p14:creationId xmlns:p14="http://schemas.microsoft.com/office/powerpoint/2010/main" val="3071394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6085" y="533400"/>
            <a:ext cx="9079832" cy="507732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605" y="763203"/>
            <a:ext cx="8622792" cy="4617720"/>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218" name="Picture 2" descr="Image result for DBT quotes"/>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795252" y="835487"/>
            <a:ext cx="4542503" cy="450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667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DBT quotes"/>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094411" y="2345916"/>
            <a:ext cx="4960443" cy="279024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413479" y="2345916"/>
            <a:ext cx="4162555" cy="3450613"/>
          </a:xfrm>
        </p:spPr>
        <p:txBody>
          <a:bodyPr>
            <a:normAutofit/>
          </a:bodyPr>
          <a:lstStyle/>
          <a:p>
            <a:pPr marL="0" indent="0">
              <a:buNone/>
            </a:pPr>
            <a:r>
              <a:rPr lang="en-US"/>
              <a:t>Whether you have a mental illness or not, you can absolutely benefit from learning these skills and incorporating them into your life. DBT skills can help you effectively manage your emotions and lead a healthier and happier life.</a:t>
            </a:r>
          </a:p>
        </p:txBody>
      </p:sp>
    </p:spTree>
    <p:extLst>
      <p:ext uri="{BB962C8B-B14F-4D97-AF65-F5344CB8AC3E}">
        <p14:creationId xmlns:p14="http://schemas.microsoft.com/office/powerpoint/2010/main" val="3702875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 intake paperwork</a:t>
            </a:r>
          </a:p>
        </p:txBody>
      </p:sp>
      <p:sp>
        <p:nvSpPr>
          <p:cNvPr id="3" name="Content Placeholder 2"/>
          <p:cNvSpPr>
            <a:spLocks noGrp="1"/>
          </p:cNvSpPr>
          <p:nvPr>
            <p:ph idx="1"/>
          </p:nvPr>
        </p:nvSpPr>
        <p:spPr/>
        <p:txBody>
          <a:bodyPr>
            <a:normAutofit fontScale="70000" lnSpcReduction="20000"/>
          </a:bodyPr>
          <a:lstStyle/>
          <a:p>
            <a:r>
              <a:rPr lang="en-US" dirty="0"/>
              <a:t>Everyone complete handouts</a:t>
            </a:r>
          </a:p>
          <a:p>
            <a:pPr lvl="1"/>
            <a:r>
              <a:rPr lang="en-US" dirty="0"/>
              <a:t>Adults,  Adolescents/Tweens, Parents/Caregivers</a:t>
            </a:r>
          </a:p>
          <a:p>
            <a:pPr lvl="1"/>
            <a:r>
              <a:rPr lang="en-US" dirty="0"/>
              <a:t>Group Contracts (scanning once all signatures obtained)</a:t>
            </a:r>
          </a:p>
          <a:p>
            <a:pPr lvl="2"/>
            <a:r>
              <a:rPr lang="en-US" dirty="0"/>
              <a:t>DBT Contract</a:t>
            </a:r>
          </a:p>
          <a:p>
            <a:pPr lvl="2"/>
            <a:r>
              <a:rPr lang="en-US" dirty="0"/>
              <a:t>Family Matters Contract</a:t>
            </a:r>
          </a:p>
          <a:p>
            <a:pPr lvl="1"/>
            <a:r>
              <a:rPr lang="en-US" dirty="0"/>
              <a:t>Outside Therapist</a:t>
            </a:r>
          </a:p>
          <a:p>
            <a:pPr lvl="2"/>
            <a:r>
              <a:rPr lang="en-US" dirty="0"/>
              <a:t>Outside Therapist Form must be returned by individual therapist</a:t>
            </a:r>
          </a:p>
          <a:p>
            <a:pPr lvl="2"/>
            <a:r>
              <a:rPr lang="en-US" dirty="0"/>
              <a:t>Release of Information for individual therapist</a:t>
            </a:r>
          </a:p>
          <a:p>
            <a:pPr lvl="2"/>
            <a:r>
              <a:rPr lang="en-US" dirty="0"/>
              <a:t>Outside therapist does coaching calls</a:t>
            </a:r>
          </a:p>
          <a:p>
            <a:pPr lvl="1"/>
            <a:r>
              <a:rPr lang="en-US" dirty="0"/>
              <a:t>Caregiver Burden Inventory (Give to VA), TOP Assessment (Wellness Check) – Intern will </a:t>
            </a:r>
            <a:r>
              <a:rPr lang="en-US"/>
              <a:t>enter data</a:t>
            </a:r>
            <a:endParaRPr lang="en-US" dirty="0"/>
          </a:p>
          <a:p>
            <a:pPr lvl="1"/>
            <a:r>
              <a:rPr lang="en-US" dirty="0"/>
              <a:t>Goals of Skills Training (Give to group therapist)</a:t>
            </a:r>
          </a:p>
          <a:p>
            <a:pPr lvl="1"/>
            <a:r>
              <a:rPr lang="en-US" dirty="0"/>
              <a:t>Guidelines for Adolescents (Give to group therapist)</a:t>
            </a:r>
          </a:p>
          <a:p>
            <a:pPr lvl="1"/>
            <a:r>
              <a:rPr lang="en-US" dirty="0"/>
              <a:t>Pros and Cons (client keeps)</a:t>
            </a:r>
          </a:p>
          <a:p>
            <a:pPr lvl="1"/>
            <a:endParaRPr lang="en-US" dirty="0"/>
          </a:p>
          <a:p>
            <a:pPr lvl="1"/>
            <a:endParaRPr lang="en-US" dirty="0"/>
          </a:p>
        </p:txBody>
      </p:sp>
    </p:spTree>
    <p:extLst>
      <p:ext uri="{BB962C8B-B14F-4D97-AF65-F5344CB8AC3E}">
        <p14:creationId xmlns:p14="http://schemas.microsoft.com/office/powerpoint/2010/main" val="27929649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long will I be in the </a:t>
            </a:r>
            <a:r>
              <a:rPr lang="en-US" dirty="0" err="1"/>
              <a:t>dbt</a:t>
            </a:r>
            <a:r>
              <a:rPr lang="en-US" dirty="0"/>
              <a:t> program</a:t>
            </a:r>
          </a:p>
        </p:txBody>
      </p:sp>
      <p:sp>
        <p:nvSpPr>
          <p:cNvPr id="3" name="Content Placeholder 2"/>
          <p:cNvSpPr>
            <a:spLocks noGrp="1"/>
          </p:cNvSpPr>
          <p:nvPr>
            <p:ph idx="1"/>
          </p:nvPr>
        </p:nvSpPr>
        <p:spPr/>
        <p:txBody>
          <a:bodyPr>
            <a:normAutofit fontScale="62500" lnSpcReduction="20000"/>
          </a:bodyPr>
          <a:lstStyle/>
          <a:p>
            <a:r>
              <a:rPr lang="en-US" dirty="0">
                <a:solidFill>
                  <a:schemeClr val="tx1">
                    <a:lumMod val="95000"/>
                    <a:lumOff val="5000"/>
                  </a:schemeClr>
                </a:solidFill>
              </a:rPr>
              <a:t>KIDS DBT GROUP IS A </a:t>
            </a:r>
            <a:r>
              <a:rPr lang="en-US" b="1" dirty="0">
                <a:solidFill>
                  <a:schemeClr val="tx1">
                    <a:lumMod val="95000"/>
                    <a:lumOff val="5000"/>
                  </a:schemeClr>
                </a:solidFill>
              </a:rPr>
              <a:t>12 WEEK </a:t>
            </a:r>
            <a:r>
              <a:rPr lang="en-US" dirty="0">
                <a:solidFill>
                  <a:schemeClr val="tx1">
                    <a:lumMod val="95000"/>
                    <a:lumOff val="5000"/>
                  </a:schemeClr>
                </a:solidFill>
              </a:rPr>
              <a:t>PROGRAM</a:t>
            </a:r>
          </a:p>
          <a:p>
            <a:r>
              <a:rPr lang="en-US" dirty="0">
                <a:solidFill>
                  <a:schemeClr val="tx1">
                    <a:lumMod val="95000"/>
                    <a:lumOff val="5000"/>
                  </a:schemeClr>
                </a:solidFill>
              </a:rPr>
              <a:t>FAMILY MATTERS GROUP IS A </a:t>
            </a:r>
            <a:r>
              <a:rPr lang="en-US" b="1" dirty="0">
                <a:solidFill>
                  <a:schemeClr val="tx1">
                    <a:lumMod val="95000"/>
                    <a:lumOff val="5000"/>
                  </a:schemeClr>
                </a:solidFill>
              </a:rPr>
              <a:t>12 WEEK </a:t>
            </a:r>
            <a:r>
              <a:rPr lang="en-US" dirty="0">
                <a:solidFill>
                  <a:schemeClr val="tx1">
                    <a:lumMod val="95000"/>
                    <a:lumOff val="5000"/>
                  </a:schemeClr>
                </a:solidFill>
              </a:rPr>
              <a:t>PROGRAM)</a:t>
            </a:r>
          </a:p>
          <a:p>
            <a:pPr marL="457200" lvl="1" indent="0">
              <a:buNone/>
            </a:pPr>
            <a:r>
              <a:rPr lang="en-US" dirty="0">
                <a:solidFill>
                  <a:schemeClr val="tx1">
                    <a:lumMod val="95000"/>
                    <a:lumOff val="5000"/>
                  </a:schemeClr>
                </a:solidFill>
              </a:rPr>
              <a:t>*Parents are required to attend 12</a:t>
            </a:r>
            <a:r>
              <a:rPr lang="en-US" b="1" dirty="0">
                <a:solidFill>
                  <a:schemeClr val="tx1">
                    <a:lumMod val="95000"/>
                    <a:lumOff val="5000"/>
                  </a:schemeClr>
                </a:solidFill>
              </a:rPr>
              <a:t> consecutive weeks of group at the start of the program </a:t>
            </a:r>
            <a:r>
              <a:rPr lang="en-US" dirty="0">
                <a:solidFill>
                  <a:schemeClr val="tx1">
                    <a:lumMod val="95000"/>
                    <a:lumOff val="5000"/>
                  </a:schemeClr>
                </a:solidFill>
              </a:rPr>
              <a:t>and have the option of attending additional weeks. </a:t>
            </a:r>
          </a:p>
          <a:p>
            <a:r>
              <a:rPr lang="en-US" dirty="0">
                <a:solidFill>
                  <a:schemeClr val="tx1">
                    <a:lumMod val="95000"/>
                    <a:lumOff val="5000"/>
                  </a:schemeClr>
                </a:solidFill>
              </a:rPr>
              <a:t>TWEEN DBT GROUP IS A </a:t>
            </a:r>
            <a:r>
              <a:rPr lang="en-US" b="1" dirty="0">
                <a:solidFill>
                  <a:schemeClr val="tx1">
                    <a:lumMod val="95000"/>
                    <a:lumOff val="5000"/>
                  </a:schemeClr>
                </a:solidFill>
              </a:rPr>
              <a:t>16 WEEK </a:t>
            </a:r>
            <a:r>
              <a:rPr lang="en-US" dirty="0">
                <a:solidFill>
                  <a:schemeClr val="tx1">
                    <a:lumMod val="95000"/>
                    <a:lumOff val="5000"/>
                  </a:schemeClr>
                </a:solidFill>
              </a:rPr>
              <a:t>PROGRAM</a:t>
            </a:r>
          </a:p>
          <a:p>
            <a:r>
              <a:rPr lang="en-US" dirty="0">
                <a:solidFill>
                  <a:schemeClr val="tx1">
                    <a:lumMod val="95000"/>
                    <a:lumOff val="5000"/>
                  </a:schemeClr>
                </a:solidFill>
              </a:rPr>
              <a:t>ADOLESCENT DBT GROUP IS A </a:t>
            </a:r>
            <a:r>
              <a:rPr lang="en-US" b="1" dirty="0">
                <a:solidFill>
                  <a:schemeClr val="tx1">
                    <a:lumMod val="95000"/>
                    <a:lumOff val="5000"/>
                  </a:schemeClr>
                </a:solidFill>
              </a:rPr>
              <a:t>24 WEEK </a:t>
            </a:r>
            <a:r>
              <a:rPr lang="en-US" dirty="0">
                <a:solidFill>
                  <a:schemeClr val="tx1">
                    <a:lumMod val="95000"/>
                    <a:lumOff val="5000"/>
                  </a:schemeClr>
                </a:solidFill>
              </a:rPr>
              <a:t>PROGRAM</a:t>
            </a:r>
          </a:p>
          <a:p>
            <a:r>
              <a:rPr lang="en-US" dirty="0">
                <a:solidFill>
                  <a:schemeClr val="tx1">
                    <a:lumMod val="95000"/>
                    <a:lumOff val="5000"/>
                  </a:schemeClr>
                </a:solidFill>
              </a:rPr>
              <a:t>BOTH THE WOMEN’S AND THE MEN’S DBT GROUPS ARE </a:t>
            </a:r>
            <a:r>
              <a:rPr lang="en-US" b="1" dirty="0">
                <a:solidFill>
                  <a:schemeClr val="tx1">
                    <a:lumMod val="95000"/>
                    <a:lumOff val="5000"/>
                  </a:schemeClr>
                </a:solidFill>
              </a:rPr>
              <a:t>24 WEEK </a:t>
            </a:r>
            <a:r>
              <a:rPr lang="en-US" dirty="0">
                <a:solidFill>
                  <a:schemeClr val="tx1">
                    <a:lumMod val="95000"/>
                    <a:lumOff val="5000"/>
                  </a:schemeClr>
                </a:solidFill>
              </a:rPr>
              <a:t>PROGRAMS</a:t>
            </a:r>
          </a:p>
          <a:p>
            <a:r>
              <a:rPr lang="en-US" dirty="0">
                <a:solidFill>
                  <a:schemeClr val="tx1">
                    <a:lumMod val="95000"/>
                    <a:lumOff val="5000"/>
                  </a:schemeClr>
                </a:solidFill>
              </a:rPr>
              <a:t>Coming soon: Substance Abuse DBT Group, Eating Disorder DBT Group, Young Adult DBT Group,, Graduate DBT  Group, and High Conflict Couples DBT Group</a:t>
            </a:r>
          </a:p>
          <a:p>
            <a:pPr marL="0" indent="0">
              <a:buNone/>
            </a:pPr>
            <a:endParaRPr lang="en-US" dirty="0">
              <a:solidFill>
                <a:schemeClr val="tx1">
                  <a:lumMod val="95000"/>
                  <a:lumOff val="5000"/>
                </a:schemeClr>
              </a:solidFill>
            </a:endParaRPr>
          </a:p>
          <a:p>
            <a:pPr marL="0" indent="0" algn="ctr">
              <a:buNone/>
            </a:pPr>
            <a:r>
              <a:rPr lang="en-US" dirty="0">
                <a:solidFill>
                  <a:schemeClr val="tx1">
                    <a:lumMod val="95000"/>
                    <a:lumOff val="5000"/>
                  </a:schemeClr>
                </a:solidFill>
              </a:rPr>
              <a:t>*All of these programs require a signed contract in order for the DBT program to work at its best. The signing of the contract signifies commitment to treatment. Individuals are required to have weekly individual counseling sessions with their therapists. </a:t>
            </a:r>
          </a:p>
          <a:p>
            <a:pPr marL="0" indent="0">
              <a:buNone/>
            </a:pPr>
            <a:endParaRPr lang="en-US" dirty="0">
              <a:solidFill>
                <a:schemeClr val="accent1"/>
              </a:solidFill>
            </a:endParaRPr>
          </a:p>
        </p:txBody>
      </p:sp>
    </p:spTree>
    <p:extLst>
      <p:ext uri="{BB962C8B-B14F-4D97-AF65-F5344CB8AC3E}">
        <p14:creationId xmlns:p14="http://schemas.microsoft.com/office/powerpoint/2010/main" val="5055242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rounds of skills group will I need to complete</a:t>
            </a:r>
          </a:p>
        </p:txBody>
      </p:sp>
      <p:sp>
        <p:nvSpPr>
          <p:cNvPr id="3" name="Content Placeholder 2"/>
          <p:cNvSpPr>
            <a:spLocks noGrp="1"/>
          </p:cNvSpPr>
          <p:nvPr>
            <p:ph idx="1"/>
          </p:nvPr>
        </p:nvSpPr>
        <p:spPr>
          <a:xfrm>
            <a:off x="1451579" y="2246671"/>
            <a:ext cx="9603275" cy="3219674"/>
          </a:xfrm>
        </p:spPr>
        <p:txBody>
          <a:bodyPr>
            <a:normAutofit/>
          </a:bodyPr>
          <a:lstStyle/>
          <a:p>
            <a:r>
              <a:rPr lang="en-US" sz="1800" dirty="0"/>
              <a:t>Most people find it beneficial to attend two rounds of Skills Training Group</a:t>
            </a:r>
          </a:p>
          <a:p>
            <a:r>
              <a:rPr lang="en-US" sz="1800" dirty="0"/>
              <a:t>The DBT Program is 1 year.  Individual therapy does not end when skills group ends.</a:t>
            </a:r>
          </a:p>
          <a:p>
            <a:r>
              <a:rPr lang="en-US" sz="1800" dirty="0"/>
              <a:t>Each member is eligible to join a Graduate Group. </a:t>
            </a:r>
          </a:p>
          <a:p>
            <a:pPr lvl="1"/>
            <a:r>
              <a:rPr lang="en-US" sz="1600" dirty="0"/>
              <a:t>Reinforcement of DBT skills and more in depth interaction about application of skills</a:t>
            </a:r>
          </a:p>
        </p:txBody>
      </p:sp>
    </p:spTree>
    <p:extLst>
      <p:ext uri="{BB962C8B-B14F-4D97-AF65-F5344CB8AC3E}">
        <p14:creationId xmlns:p14="http://schemas.microsoft.com/office/powerpoint/2010/main" val="28728275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Commitment </a:t>
            </a:r>
          </a:p>
        </p:txBody>
      </p:sp>
      <p:sp>
        <p:nvSpPr>
          <p:cNvPr id="3" name="Content Placeholder 2"/>
          <p:cNvSpPr>
            <a:spLocks noGrp="1"/>
          </p:cNvSpPr>
          <p:nvPr>
            <p:ph idx="1"/>
          </p:nvPr>
        </p:nvSpPr>
        <p:spPr/>
        <p:txBody>
          <a:bodyPr/>
          <a:lstStyle/>
          <a:p>
            <a:r>
              <a:rPr lang="en-US" dirty="0"/>
              <a:t>College Class Example</a:t>
            </a:r>
          </a:p>
          <a:p>
            <a:r>
              <a:rPr lang="en-US" dirty="0"/>
              <a:t>Investment in Yourself</a:t>
            </a:r>
          </a:p>
          <a:p>
            <a:r>
              <a:rPr lang="en-US" dirty="0"/>
              <a:t>Completing Diary Cards Weekly</a:t>
            </a:r>
          </a:p>
        </p:txBody>
      </p:sp>
    </p:spTree>
    <p:extLst>
      <p:ext uri="{BB962C8B-B14F-4D97-AF65-F5344CB8AC3E}">
        <p14:creationId xmlns:p14="http://schemas.microsoft.com/office/powerpoint/2010/main" val="144135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Rectangle 717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4000"/>
                  <a:satMod val="80000"/>
                  <a:lumMod val="106000"/>
                </a:schemeClr>
              </a:gs>
              <a:gs pos="100000">
                <a:schemeClr val="bg2">
                  <a:shade val="80000"/>
                </a:schemeClr>
              </a:gs>
            </a:gsLst>
            <a:path path="circle">
              <a:fillToRect l="43000" r="43000" b="100000"/>
            </a:path>
          </a:gradFill>
          <a:ln>
            <a:noFill/>
          </a:ln>
          <a:effectLst/>
        </p:spPr>
      </p:sp>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7" name="Picture 7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9" name="Straight Connector 7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83" name="Rectangle 8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7" name="Picture 8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9" name="Straight Connector 8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pSp>
        <p:nvGrpSpPr>
          <p:cNvPr id="91" name="Group 90"/>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92" name="Rectangle 91"/>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5" name="Rectangle 9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624" y="977965"/>
            <a:ext cx="3119444"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Connector 9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8" y="3528543"/>
            <a:ext cx="553611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7172" name="Picture 4" descr="Image result for characteristics of dbt"/>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116373" y="1289890"/>
            <a:ext cx="2799103" cy="35107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52617" y="1656734"/>
            <a:ext cx="5525305" cy="2979175"/>
          </a:xfrm>
        </p:spPr>
        <p:txBody>
          <a:bodyPr vert="horz" lIns="91440" tIns="45720" rIns="91440" bIns="0" rtlCol="0" anchor="b">
            <a:normAutofit/>
          </a:bodyPr>
          <a:lstStyle/>
          <a:p>
            <a:pPr>
              <a:lnSpc>
                <a:spcPct val="70000"/>
              </a:lnSpc>
            </a:pPr>
            <a:r>
              <a:rPr lang="en-US" sz="2600" dirty="0"/>
              <a:t>What does Dialectical mean? </a:t>
            </a:r>
            <a:br>
              <a:rPr lang="en-US" sz="2600" dirty="0"/>
            </a:br>
            <a:br>
              <a:rPr lang="en-US" sz="2600" dirty="0"/>
            </a:br>
            <a:br>
              <a:rPr lang="en-US" sz="2600" dirty="0"/>
            </a:br>
            <a:br>
              <a:rPr lang="en-US" sz="2600" dirty="0"/>
            </a:br>
            <a:br>
              <a:rPr lang="en-US" sz="2600" dirty="0"/>
            </a:br>
            <a:br>
              <a:rPr lang="en-US" sz="2600" dirty="0"/>
            </a:br>
            <a:endParaRPr lang="en-US" sz="2600" dirty="0"/>
          </a:p>
        </p:txBody>
      </p:sp>
      <p:sp>
        <p:nvSpPr>
          <p:cNvPr id="3" name="Text Placeholder 2"/>
          <p:cNvSpPr>
            <a:spLocks noGrp="1"/>
          </p:cNvSpPr>
          <p:nvPr>
            <p:ph type="body" idx="1"/>
          </p:nvPr>
        </p:nvSpPr>
        <p:spPr>
          <a:xfrm>
            <a:off x="1452617" y="3003755"/>
            <a:ext cx="5530919" cy="2844595"/>
          </a:xfrm>
        </p:spPr>
        <p:txBody>
          <a:bodyPr vert="horz" lIns="91440" tIns="91440" rIns="91440" bIns="91440" rtlCol="0">
            <a:normAutofit fontScale="25000" lnSpcReduction="20000"/>
          </a:bodyPr>
          <a:lstStyle/>
          <a:p>
            <a:pPr>
              <a:lnSpc>
                <a:spcPct val="100000"/>
              </a:lnSpc>
            </a:pPr>
            <a:endParaRPr lang="en-US" sz="6200" cap="all" dirty="0"/>
          </a:p>
          <a:p>
            <a:pPr>
              <a:lnSpc>
                <a:spcPct val="100000"/>
              </a:lnSpc>
            </a:pPr>
            <a:endParaRPr lang="en-US" sz="6200" cap="all" dirty="0"/>
          </a:p>
          <a:p>
            <a:pPr>
              <a:lnSpc>
                <a:spcPct val="100000"/>
              </a:lnSpc>
            </a:pPr>
            <a:endParaRPr lang="en-US" sz="6200" cap="all" dirty="0"/>
          </a:p>
          <a:p>
            <a:pPr>
              <a:lnSpc>
                <a:spcPct val="100000"/>
              </a:lnSpc>
            </a:pPr>
            <a:r>
              <a:rPr lang="en-US" sz="6200" cap="all" dirty="0"/>
              <a:t>Dialectics are one of the important unifying concepts that reflect how the mind fundamentally understands and perceives most core concepts and ideas. </a:t>
            </a:r>
          </a:p>
          <a:p>
            <a:pPr>
              <a:lnSpc>
                <a:spcPct val="100000"/>
              </a:lnSpc>
            </a:pPr>
            <a:endParaRPr lang="en-US" sz="6200" cap="all" dirty="0"/>
          </a:p>
          <a:p>
            <a:pPr>
              <a:lnSpc>
                <a:spcPct val="100000"/>
              </a:lnSpc>
            </a:pPr>
            <a:br>
              <a:rPr lang="en-US" sz="2900" cap="all" dirty="0"/>
            </a:br>
            <a:endParaRPr lang="en-US" sz="2900" cap="all" dirty="0"/>
          </a:p>
          <a:p>
            <a:pPr>
              <a:lnSpc>
                <a:spcPct val="100000"/>
              </a:lnSpc>
            </a:pPr>
            <a:endParaRPr lang="en-US" sz="500" cap="all" dirty="0"/>
          </a:p>
        </p:txBody>
      </p:sp>
    </p:spTree>
    <p:extLst>
      <p:ext uri="{BB962C8B-B14F-4D97-AF65-F5344CB8AC3E}">
        <p14:creationId xmlns:p14="http://schemas.microsoft.com/office/powerpoint/2010/main" val="7539194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603275" cy="548031"/>
          </a:xfrm>
        </p:spPr>
        <p:txBody>
          <a:bodyPr>
            <a:normAutofit/>
          </a:bodyPr>
          <a:lstStyle/>
          <a:p>
            <a:r>
              <a:rPr lang="en-US" sz="2000" dirty="0"/>
              <a:t>References:</a:t>
            </a:r>
            <a:endParaRPr lang="en-US" sz="2000" dirty="0">
              <a:solidFill>
                <a:schemeClr val="accent1"/>
              </a:solidFill>
            </a:endParaRPr>
          </a:p>
        </p:txBody>
      </p:sp>
      <p:sp>
        <p:nvSpPr>
          <p:cNvPr id="3" name="Content Placeholder 2"/>
          <p:cNvSpPr>
            <a:spLocks noGrp="1"/>
          </p:cNvSpPr>
          <p:nvPr>
            <p:ph idx="1"/>
          </p:nvPr>
        </p:nvSpPr>
        <p:spPr>
          <a:xfrm>
            <a:off x="1451579" y="1828800"/>
            <a:ext cx="9603275" cy="3637545"/>
          </a:xfrm>
        </p:spPr>
        <p:txBody>
          <a:bodyPr>
            <a:normAutofit/>
          </a:bodyPr>
          <a:lstStyle/>
          <a:p>
            <a:pPr lvl="0"/>
            <a:r>
              <a:rPr lang="en-US" u="sng" dirty="0">
                <a:hlinkClick r:id="rId2"/>
              </a:rPr>
              <a:t>http://www.dbtnj.org/adolescent_dbt_questions.htm</a:t>
            </a:r>
            <a:endParaRPr lang="en-US" dirty="0"/>
          </a:p>
          <a:p>
            <a:pPr lvl="0"/>
            <a:r>
              <a:rPr lang="en-US" u="sng" dirty="0">
                <a:hlinkClick r:id="rId3"/>
              </a:rPr>
              <a:t>http://www.linehaninstitute.org/research/data-to-date.php</a:t>
            </a:r>
            <a:endParaRPr lang="en-US" dirty="0"/>
          </a:p>
          <a:p>
            <a:pPr lvl="0"/>
            <a:r>
              <a:rPr lang="en-US" u="sng" dirty="0">
                <a:hlinkClick r:id="rId4"/>
              </a:rPr>
              <a:t>http://behavioraltech.org/downloads/Research-on-DBT_Summary-of-Data-to-Date.pdf</a:t>
            </a:r>
            <a:endParaRPr lang="en-US" dirty="0"/>
          </a:p>
          <a:p>
            <a:pPr lvl="0"/>
            <a:r>
              <a:rPr lang="en-US" u="sng" dirty="0">
                <a:hlinkClick r:id="rId5"/>
              </a:rPr>
              <a:t>http://www.linehaninstitute.org/downloads/LatestResearch/2017.01.pdf</a:t>
            </a:r>
            <a:endParaRPr lang="en-US" dirty="0"/>
          </a:p>
          <a:p>
            <a:pPr lvl="0"/>
            <a:r>
              <a:rPr lang="en-US" u="sng" dirty="0">
                <a:hlinkClick r:id="rId6"/>
              </a:rPr>
              <a:t>http://www.linehaninstitute.org/downloads/RCT4ModesResearchDatatoDate2016.06.28.pdf</a:t>
            </a:r>
            <a:endParaRPr lang="en-US" dirty="0"/>
          </a:p>
          <a:p>
            <a:pPr lvl="0"/>
            <a:r>
              <a:rPr lang="en-US" u="sng" dirty="0">
                <a:hlinkClick r:id="rId7"/>
              </a:rPr>
              <a:t>https://psychcentral.com/lib/an-overview-of-dialectical-behavior-therapy/?all=1</a:t>
            </a:r>
            <a:endParaRPr lang="en-US" u="sng" dirty="0"/>
          </a:p>
          <a:p>
            <a:pPr marL="0" lvl="0" indent="0">
              <a:buNone/>
            </a:pPr>
            <a:endParaRPr lang="en-US" dirty="0"/>
          </a:p>
          <a:p>
            <a:endParaRPr lang="en-US" dirty="0"/>
          </a:p>
        </p:txBody>
      </p:sp>
    </p:spTree>
    <p:extLst>
      <p:ext uri="{BB962C8B-B14F-4D97-AF65-F5344CB8AC3E}">
        <p14:creationId xmlns:p14="http://schemas.microsoft.com/office/powerpoint/2010/main" val="5599229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603275" cy="548031"/>
          </a:xfrm>
        </p:spPr>
        <p:txBody>
          <a:bodyPr>
            <a:normAutofit/>
          </a:bodyPr>
          <a:lstStyle/>
          <a:p>
            <a:r>
              <a:rPr lang="en-US" sz="2000" dirty="0"/>
              <a:t>References </a:t>
            </a:r>
            <a:r>
              <a:rPr lang="en-US" sz="1200" dirty="0"/>
              <a:t>continued</a:t>
            </a:r>
            <a:r>
              <a:rPr lang="en-US" sz="2000" dirty="0"/>
              <a:t> </a:t>
            </a:r>
            <a:endParaRPr lang="en-US" sz="2000" dirty="0">
              <a:solidFill>
                <a:schemeClr val="accent1"/>
              </a:solidFill>
            </a:endParaRPr>
          </a:p>
        </p:txBody>
      </p:sp>
      <p:sp>
        <p:nvSpPr>
          <p:cNvPr id="3" name="Content Placeholder 2"/>
          <p:cNvSpPr>
            <a:spLocks noGrp="1"/>
          </p:cNvSpPr>
          <p:nvPr>
            <p:ph idx="1"/>
          </p:nvPr>
        </p:nvSpPr>
        <p:spPr>
          <a:xfrm>
            <a:off x="1451579" y="1828800"/>
            <a:ext cx="9603275" cy="3637545"/>
          </a:xfrm>
        </p:spPr>
        <p:txBody>
          <a:bodyPr>
            <a:normAutofit/>
          </a:bodyPr>
          <a:lstStyle/>
          <a:p>
            <a:r>
              <a:rPr lang="en-US" dirty="0">
                <a:hlinkClick r:id="rId2"/>
              </a:rPr>
              <a:t>http://www.borderlinepersonalitydisorder.com/family-connections/</a:t>
            </a:r>
            <a:endParaRPr lang="en-US" dirty="0"/>
          </a:p>
          <a:p>
            <a:r>
              <a:rPr lang="en-US" dirty="0">
                <a:hlinkClick r:id="rId3"/>
              </a:rPr>
              <a:t>http://www.socialworktoday.com/archive/111113p22.shtml</a:t>
            </a: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017037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75" name="Picture 7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7" name="Straight Connector 7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pSp>
        <p:nvGrpSpPr>
          <p:cNvPr id="79" name="Group 78"/>
          <p:cNvGrpSpPr>
            <a:grpSpLocks noGrp="1" noUngrp="1" noRot="1" noChangeAspect="1" noMove="1" noResize="1"/>
          </p:cNvGrpSpPr>
          <p:nvPr>
            <p:extLst>
              <p:ext uri="{386F3935-93C4-4BCD-93E2-E3B085C9AB24}">
                <p16:designElem xmlns:p16="http://schemas.microsoft.com/office/powerpoint/2015/main" val="1"/>
              </p:ext>
            </p:extLst>
          </p:nvPr>
        </p:nvGrpSpPr>
        <p:grpSpPr>
          <a:xfrm>
            <a:off x="3015625" y="323838"/>
            <a:ext cx="6127985" cy="3652791"/>
            <a:chOff x="3015625" y="323838"/>
            <a:chExt cx="6127985" cy="3652791"/>
          </a:xfrm>
        </p:grpSpPr>
        <p:sp>
          <p:nvSpPr>
            <p:cNvPr id="80" name="Rectangle 79"/>
            <p:cNvSpPr/>
            <p:nvPr>
              <p:extLst>
                <p:ext uri="{386F3935-93C4-4BCD-93E2-E3B085C9AB24}">
                  <p16:designElem xmlns:p16="http://schemas.microsoft.com/office/powerpoint/2015/main" val="1"/>
                </p:ext>
              </p:extLst>
            </p:nvPr>
          </p:nvSpPr>
          <p:spPr>
            <a:xfrm>
              <a:off x="3015625" y="323838"/>
              <a:ext cx="6127985" cy="365279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Rectangle 80"/>
            <p:cNvSpPr/>
            <p:nvPr>
              <p:extLst>
                <p:ext uri="{386F3935-93C4-4BCD-93E2-E3B085C9AB24}">
                  <p16:designElem xmlns:p16="http://schemas.microsoft.com/office/powerpoint/2015/main" val="1"/>
                </p:ext>
              </p:extLst>
            </p:nvPr>
          </p:nvSpPr>
          <p:spPr>
            <a:xfrm>
              <a:off x="3338453" y="647445"/>
              <a:ext cx="5482958" cy="3002215"/>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83" name="Rectangle 8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01876" y="806495"/>
            <a:ext cx="5143250" cy="2678774"/>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5" name="Straight Connector 8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5027185"/>
            <a:ext cx="864301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1776729" y="4459039"/>
            <a:ext cx="9014174" cy="551528"/>
          </a:xfrm>
        </p:spPr>
        <p:txBody>
          <a:bodyPr>
            <a:noAutofit/>
          </a:bodyPr>
          <a:lstStyle/>
          <a:p>
            <a:pPr algn="ctr"/>
            <a:r>
              <a:rPr lang="en-US" sz="2800" dirty="0"/>
              <a:t>2566 </a:t>
            </a:r>
            <a:r>
              <a:rPr lang="en-US" sz="2800" dirty="0" err="1"/>
              <a:t>WoodMeadow</a:t>
            </a:r>
            <a:r>
              <a:rPr lang="en-US" sz="2800" dirty="0"/>
              <a:t> </a:t>
            </a:r>
            <a:r>
              <a:rPr lang="en-US" sz="2800" dirty="0" err="1"/>
              <a:t>dr</a:t>
            </a:r>
            <a:r>
              <a:rPr lang="en-US" sz="2800" dirty="0"/>
              <a:t> se, grand rapids mi 49546</a:t>
            </a:r>
          </a:p>
        </p:txBody>
      </p:sp>
      <p:sp>
        <p:nvSpPr>
          <p:cNvPr id="3" name="Subtitle 2"/>
          <p:cNvSpPr>
            <a:spLocks noGrp="1"/>
          </p:cNvSpPr>
          <p:nvPr>
            <p:ph type="subTitle" idx="1"/>
          </p:nvPr>
        </p:nvSpPr>
        <p:spPr>
          <a:xfrm>
            <a:off x="1776729" y="5016709"/>
            <a:ext cx="8643011" cy="457219"/>
          </a:xfrm>
        </p:spPr>
        <p:txBody>
          <a:bodyPr>
            <a:normAutofit/>
          </a:bodyPr>
          <a:lstStyle/>
          <a:p>
            <a:pPr algn="ctr">
              <a:lnSpc>
                <a:spcPct val="110000"/>
              </a:lnSpc>
            </a:pPr>
            <a:r>
              <a:rPr lang="en-US" sz="1600" dirty="0"/>
              <a:t>Dialectical Behavior Therapy (DBT) Program orientation</a:t>
            </a:r>
          </a:p>
        </p:txBody>
      </p:sp>
      <p:pic>
        <p:nvPicPr>
          <p:cNvPr id="5" name="Picture 4" descr="A picture containing text&#10;&#10;Description generated with high confidence">
            <a:extLst>
              <a:ext uri="{FF2B5EF4-FFF2-40B4-BE49-F238E27FC236}">
                <a16:creationId xmlns:a16="http://schemas.microsoft.com/office/drawing/2014/main" id="{A58E1EDB-8688-40CA-949A-A2CD980138B3}"/>
              </a:ext>
            </a:extLst>
          </p:cNvPr>
          <p:cNvPicPr>
            <a:picLocks noChangeAspect="1"/>
          </p:cNvPicPr>
          <p:nvPr/>
        </p:nvPicPr>
        <p:blipFill>
          <a:blip r:embed="rId3"/>
          <a:stretch>
            <a:fillRect/>
          </a:stretch>
        </p:blipFill>
        <p:spPr>
          <a:xfrm>
            <a:off x="3418730" y="815277"/>
            <a:ext cx="5270640" cy="2050392"/>
          </a:xfrm>
          <a:prstGeom prst="rect">
            <a:avLst/>
          </a:prstGeom>
        </p:spPr>
      </p:pic>
    </p:spTree>
    <p:extLst>
      <p:ext uri="{BB962C8B-B14F-4D97-AF65-F5344CB8AC3E}">
        <p14:creationId xmlns:p14="http://schemas.microsoft.com/office/powerpoint/2010/main" val="3320415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Examples of Opposite Extremes</a:t>
            </a:r>
          </a:p>
        </p:txBody>
      </p:sp>
      <p:sp>
        <p:nvSpPr>
          <p:cNvPr id="3" name="Text Placeholder 2"/>
          <p:cNvSpPr>
            <a:spLocks noGrp="1"/>
          </p:cNvSpPr>
          <p:nvPr>
            <p:ph type="body" idx="1"/>
          </p:nvPr>
        </p:nvSpPr>
        <p:spPr/>
        <p:txBody>
          <a:bodyPr/>
          <a:lstStyle/>
          <a:p>
            <a:r>
              <a:rPr lang="en-US" dirty="0">
                <a:solidFill>
                  <a:schemeClr val="tx1"/>
                </a:solidFill>
              </a:rPr>
              <a:t>One extreme</a:t>
            </a:r>
          </a:p>
        </p:txBody>
      </p:sp>
      <p:sp>
        <p:nvSpPr>
          <p:cNvPr id="4" name="Content Placeholder 3"/>
          <p:cNvSpPr>
            <a:spLocks noGrp="1"/>
          </p:cNvSpPr>
          <p:nvPr>
            <p:ph sz="half" idx="2"/>
          </p:nvPr>
        </p:nvSpPr>
        <p:spPr/>
        <p:txBody>
          <a:bodyPr>
            <a:normAutofit fontScale="92500" lnSpcReduction="10000"/>
          </a:bodyPr>
          <a:lstStyle/>
          <a:p>
            <a:pPr marL="457200" indent="-457200">
              <a:buFont typeface="+mj-lt"/>
              <a:buAutoNum type="arabicPeriod"/>
            </a:pPr>
            <a:r>
              <a:rPr lang="en-US" sz="1800" dirty="0"/>
              <a:t>The more you rebel against others (parents, </a:t>
            </a:r>
            <a:r>
              <a:rPr lang="en-US" sz="1800" dirty="0" err="1"/>
              <a:t>etc</a:t>
            </a:r>
            <a:r>
              <a:rPr lang="en-US" sz="1800" dirty="0"/>
              <a:t>…)</a:t>
            </a:r>
          </a:p>
          <a:p>
            <a:pPr marL="457200" indent="-457200">
              <a:buFont typeface="+mj-lt"/>
              <a:buAutoNum type="arabicPeriod"/>
            </a:pPr>
            <a:r>
              <a:rPr lang="en-US" sz="1800" dirty="0"/>
              <a:t>The more you argue for your position</a:t>
            </a:r>
          </a:p>
          <a:p>
            <a:pPr marL="457200" indent="-457200">
              <a:buFont typeface="+mj-lt"/>
              <a:buAutoNum type="arabicPeriod"/>
            </a:pPr>
            <a:r>
              <a:rPr lang="en-US" sz="1800" dirty="0"/>
              <a:t>The more you must have someone </a:t>
            </a:r>
          </a:p>
          <a:p>
            <a:pPr marL="457200" indent="-457200">
              <a:buFont typeface="+mj-lt"/>
              <a:buAutoNum type="arabicPeriod"/>
            </a:pPr>
            <a:r>
              <a:rPr lang="en-US" sz="1800" dirty="0"/>
              <a:t>People overly dependent on others</a:t>
            </a:r>
          </a:p>
          <a:p>
            <a:pPr marL="457200" indent="-457200">
              <a:buFont typeface="+mj-lt"/>
              <a:buAutoNum type="arabicPeriod"/>
            </a:pPr>
            <a:r>
              <a:rPr lang="en-US" sz="1800" dirty="0"/>
              <a:t>People who tend to throw blame at others—who feel blameworthy</a:t>
            </a:r>
          </a:p>
        </p:txBody>
      </p:sp>
      <p:sp>
        <p:nvSpPr>
          <p:cNvPr id="5" name="Text Placeholder 4"/>
          <p:cNvSpPr>
            <a:spLocks noGrp="1"/>
          </p:cNvSpPr>
          <p:nvPr>
            <p:ph type="body" sz="quarter" idx="3"/>
          </p:nvPr>
        </p:nvSpPr>
        <p:spPr/>
        <p:txBody>
          <a:bodyPr/>
          <a:lstStyle/>
          <a:p>
            <a:r>
              <a:rPr lang="en-US" dirty="0">
                <a:solidFill>
                  <a:schemeClr val="tx1"/>
                </a:solidFill>
              </a:rPr>
              <a:t>The other extreme</a:t>
            </a:r>
          </a:p>
        </p:txBody>
      </p:sp>
      <p:sp>
        <p:nvSpPr>
          <p:cNvPr id="6" name="Content Placeholder 5"/>
          <p:cNvSpPr>
            <a:spLocks noGrp="1"/>
          </p:cNvSpPr>
          <p:nvPr>
            <p:ph sz="quarter" idx="4"/>
          </p:nvPr>
        </p:nvSpPr>
        <p:spPr/>
        <p:txBody>
          <a:bodyPr>
            <a:normAutofit fontScale="92500"/>
          </a:bodyPr>
          <a:lstStyle/>
          <a:p>
            <a:pPr marL="457200" indent="-457200">
              <a:buFont typeface="+mj-lt"/>
              <a:buAutoNum type="arabicPeriod"/>
            </a:pPr>
            <a:r>
              <a:rPr lang="en-US" sz="1800" dirty="0"/>
              <a:t>The more you will allow them to control you</a:t>
            </a:r>
          </a:p>
          <a:p>
            <a:pPr marL="457200" indent="-457200">
              <a:buFont typeface="+mj-lt"/>
              <a:buAutoNum type="arabicPeriod"/>
            </a:pPr>
            <a:r>
              <a:rPr lang="en-US" sz="1800" dirty="0"/>
              <a:t>The less you will be heard</a:t>
            </a:r>
          </a:p>
          <a:p>
            <a:pPr marL="457200" indent="-457200">
              <a:buFont typeface="+mj-lt"/>
              <a:buAutoNum type="arabicPeriod"/>
            </a:pPr>
            <a:r>
              <a:rPr lang="en-US" sz="1800" dirty="0"/>
              <a:t>The less they’ll end up wanting you</a:t>
            </a:r>
          </a:p>
          <a:p>
            <a:pPr marL="457200" indent="-457200">
              <a:buFont typeface="+mj-lt"/>
              <a:buAutoNum type="arabicPeriod"/>
            </a:pPr>
            <a:r>
              <a:rPr lang="en-US" sz="1800" dirty="0"/>
              <a:t>Those driven to be independent fail to obtain help when needed</a:t>
            </a:r>
          </a:p>
          <a:p>
            <a:pPr marL="457200" indent="-457200">
              <a:buFont typeface="+mj-lt"/>
              <a:buAutoNum type="arabicPeriod"/>
            </a:pPr>
            <a:r>
              <a:rPr lang="en-US" sz="1800" dirty="0"/>
              <a:t>Fail to accept appropriate blame </a:t>
            </a:r>
          </a:p>
        </p:txBody>
      </p:sp>
    </p:spTree>
    <p:extLst>
      <p:ext uri="{BB962C8B-B14F-4D97-AF65-F5344CB8AC3E}">
        <p14:creationId xmlns:p14="http://schemas.microsoft.com/office/powerpoint/2010/main" val="388194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6085" y="533400"/>
            <a:ext cx="9079832" cy="507732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605" y="763203"/>
            <a:ext cx="8622792" cy="4617720"/>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2" descr="Image result for DBT quotes"/>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082413" y="833996"/>
            <a:ext cx="5954122" cy="4465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257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about DBT </a:t>
            </a:r>
          </a:p>
        </p:txBody>
      </p:sp>
      <p:sp>
        <p:nvSpPr>
          <p:cNvPr id="3" name="Content Placeholder 2"/>
          <p:cNvSpPr>
            <a:spLocks noGrp="1"/>
          </p:cNvSpPr>
          <p:nvPr>
            <p:ph idx="1"/>
          </p:nvPr>
        </p:nvSpPr>
        <p:spPr/>
        <p:txBody>
          <a:bodyPr>
            <a:normAutofit fontScale="77500" lnSpcReduction="20000"/>
          </a:bodyPr>
          <a:lstStyle/>
          <a:p>
            <a:r>
              <a:rPr lang="en-US" sz="2100" b="1" dirty="0"/>
              <a:t>Dialectical Behavior Therapy</a:t>
            </a:r>
            <a:r>
              <a:rPr lang="en-US" sz="2100" dirty="0"/>
              <a:t> (</a:t>
            </a:r>
            <a:r>
              <a:rPr lang="en-US" sz="2100" b="1" dirty="0"/>
              <a:t>DBT</a:t>
            </a:r>
            <a:r>
              <a:rPr lang="en-US" sz="2100" dirty="0"/>
              <a:t>) is officially recognized by the Cochrane Review (Stouffer et al. (2012)) as the treatment of choice for characteristics associated with borderline personality disorder (BPD) including impulsivity, interpersonal problems, emotional dysregulation, self-harm, and suicidal behaviors.</a:t>
            </a:r>
          </a:p>
          <a:p>
            <a:r>
              <a:rPr lang="en-US" sz="2100" dirty="0"/>
              <a:t>The </a:t>
            </a:r>
            <a:r>
              <a:rPr lang="en-US" sz="2100" b="1" dirty="0"/>
              <a:t>American Psychological Association’s Society of Clinical Psychology </a:t>
            </a:r>
            <a:r>
              <a:rPr lang="en-US" sz="2100" dirty="0"/>
              <a:t>considers DBT to be the only current treatment for BPD that has Level I (highest level) strong evidence for its use (APA Division 12, 2012)</a:t>
            </a:r>
          </a:p>
          <a:p>
            <a:r>
              <a:rPr lang="en-US" sz="2100" dirty="0"/>
              <a:t>DBT is currently the only therapy, apart from psychoeducational multifamily groups, listed as an evidence-based practice for BPD in the U.S. </a:t>
            </a:r>
            <a:r>
              <a:rPr lang="en-US" sz="2100" b="1" dirty="0"/>
              <a:t>Substance Abuse and Mental Health Service Administration’s (SAMHSA) </a:t>
            </a:r>
            <a:r>
              <a:rPr lang="en-US" sz="2100" dirty="0"/>
              <a:t>National Registry of Evidence-Based Programs and Practices report to the US Congress (SAMHSA, 2011). o The SAMHSA report states, “DBT has a large empirical base compared with other treatments and is largely considered one of the best, if not the best, treatments for BPD” (SAMHSA, 2011).</a:t>
            </a:r>
          </a:p>
          <a:p>
            <a:endParaRPr lang="en-US" dirty="0"/>
          </a:p>
          <a:p>
            <a:endParaRPr lang="en-US" dirty="0"/>
          </a:p>
          <a:p>
            <a:endParaRPr lang="en-US" dirty="0"/>
          </a:p>
        </p:txBody>
      </p:sp>
    </p:spTree>
    <p:extLst>
      <p:ext uri="{BB962C8B-B14F-4D97-AF65-F5344CB8AC3E}">
        <p14:creationId xmlns:p14="http://schemas.microsoft.com/office/powerpoint/2010/main" val="3374858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about DBT </a:t>
            </a:r>
            <a:r>
              <a:rPr lang="en-US" sz="1000" dirty="0"/>
              <a:t>continued</a:t>
            </a:r>
            <a:r>
              <a:rPr lang="en-US" dirty="0"/>
              <a:t> </a:t>
            </a:r>
          </a:p>
        </p:txBody>
      </p:sp>
      <p:sp>
        <p:nvSpPr>
          <p:cNvPr id="3" name="Content Placeholder 2"/>
          <p:cNvSpPr>
            <a:spLocks noGrp="1"/>
          </p:cNvSpPr>
          <p:nvPr>
            <p:ph idx="1"/>
          </p:nvPr>
        </p:nvSpPr>
        <p:spPr/>
        <p:txBody>
          <a:bodyPr>
            <a:normAutofit fontScale="32500" lnSpcReduction="20000"/>
          </a:bodyPr>
          <a:lstStyle/>
          <a:p>
            <a:r>
              <a:rPr lang="en-US" sz="4900" dirty="0"/>
              <a:t>Clients in 12 month DBT used 30.4 hospital days/client less than TAU, and these reductions </a:t>
            </a:r>
            <a:br>
              <a:rPr lang="en-US" sz="4900" dirty="0"/>
            </a:br>
            <a:r>
              <a:rPr lang="en-US" sz="4900" dirty="0"/>
              <a:t>in hospital days were maintained and improved upon at one-year follow up (</a:t>
            </a:r>
            <a:r>
              <a:rPr lang="en-US" sz="4900" dirty="0" err="1"/>
              <a:t>Linehan</a:t>
            </a:r>
            <a:r>
              <a:rPr lang="en-US" sz="4900" dirty="0"/>
              <a:t> et al, 1993)).</a:t>
            </a:r>
          </a:p>
          <a:p>
            <a:r>
              <a:rPr lang="en-US" sz="4900" dirty="0"/>
              <a:t>DBT outperformed the comparator treatment (12 step + comprehensive validation) of people with BPD and opioid dependence, with one person admitted to hospital during the 12 months of treatment but with no data reported on pre-treatment hospitalization. Mean number of nights in jail was 7.7 for the DBT clients and 18.8 for comparison clients. (</a:t>
            </a:r>
            <a:r>
              <a:rPr lang="en-US" sz="4900" dirty="0" err="1"/>
              <a:t>Linehan</a:t>
            </a:r>
            <a:r>
              <a:rPr lang="en-US" sz="4900" dirty="0"/>
              <a:t> et al (2002)).</a:t>
            </a:r>
          </a:p>
          <a:p>
            <a:r>
              <a:rPr lang="en-US" sz="4900" dirty="0"/>
              <a:t>DBT outperformed treatment by experts on most measures. In the year of treatment, statistically fewer DBT clients than treatment by experts’ clients were admitted to a psychiatric hospital (19.6% vs 48.9%) or admitted to a psychiatric hospital for suicide ideation (9.8% vs 35.6%). There were essentially no differences in admission percentages in the 12 months post treatment. Hospital days and pre-post comparisons not reported. (</a:t>
            </a:r>
            <a:r>
              <a:rPr lang="en-US" sz="4900" dirty="0" err="1"/>
              <a:t>Linehan</a:t>
            </a:r>
            <a:r>
              <a:rPr lang="en-US" sz="4900" dirty="0"/>
              <a:t> et al (2006)).</a:t>
            </a:r>
            <a:br>
              <a:rPr lang="en-US" sz="4900" dirty="0"/>
            </a:br>
            <a:br>
              <a:rPr lang="en-US" sz="2900" dirty="0"/>
            </a:br>
            <a:br>
              <a:rPr lang="en-US" dirty="0"/>
            </a:br>
            <a:endParaRPr lang="en-US" dirty="0"/>
          </a:p>
        </p:txBody>
      </p:sp>
    </p:spTree>
    <p:extLst>
      <p:ext uri="{BB962C8B-B14F-4D97-AF65-F5344CB8AC3E}">
        <p14:creationId xmlns:p14="http://schemas.microsoft.com/office/powerpoint/2010/main" val="1453442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DBT </a:t>
            </a:r>
            <a:r>
              <a:rPr lang="en-US" sz="2000" dirty="0"/>
              <a:t>and </a:t>
            </a:r>
            <a:r>
              <a:rPr lang="en-US" dirty="0"/>
              <a:t>eating disorders- </a:t>
            </a:r>
            <a:r>
              <a:rPr lang="en-US" sz="1600" b="1" dirty="0"/>
              <a:t>Dialectical Behavioral Therapy for Eating Disorders — Therapeutic Tool of Acceptance and Change</a:t>
            </a:r>
            <a:br>
              <a:rPr lang="en-US" sz="1600" dirty="0"/>
            </a:br>
            <a:endParaRPr lang="en-US" sz="1600" dirty="0"/>
          </a:p>
        </p:txBody>
      </p:sp>
      <p:sp>
        <p:nvSpPr>
          <p:cNvPr id="3" name="Content Placeholder 2"/>
          <p:cNvSpPr>
            <a:spLocks noGrp="1"/>
          </p:cNvSpPr>
          <p:nvPr>
            <p:ph idx="1"/>
          </p:nvPr>
        </p:nvSpPr>
        <p:spPr/>
        <p:txBody>
          <a:bodyPr>
            <a:normAutofit fontScale="77500" lnSpcReduction="20000"/>
          </a:bodyPr>
          <a:lstStyle/>
          <a:p>
            <a:r>
              <a:rPr lang="en-US" sz="2300" dirty="0"/>
              <a:t>“studies have found that DBT may help individuals with bulimia and binge-eating disorders, it may in some ways be helpful to those with anorexia as well”</a:t>
            </a:r>
          </a:p>
          <a:p>
            <a:r>
              <a:rPr lang="en-US" sz="2300" dirty="0"/>
              <a:t>“the therapy translates more easily to people with eating disorders who are struggling with impulsive behaviors like bingeing and purging, whereas those with anorexia are struggling with being rigid and controlling their food and their emotions”</a:t>
            </a:r>
          </a:p>
          <a:p>
            <a:r>
              <a:rPr lang="en-US" sz="2300" dirty="0"/>
              <a:t>“A dialectic means two seemingly opposite ideas can be true at the same time.  Many patients struggle with black-and-white or all-or-nothing thinking.  An example would be, ‘Since I binged and purged today, I am a total failure in life.’ Looking at that same circumstance from a dialectical perspective would be, ‘I binged and purged today, and I am continuing to work on my recovery.”</a:t>
            </a:r>
          </a:p>
          <a:p>
            <a:pPr marL="0" indent="0" algn="r">
              <a:buNone/>
            </a:pPr>
            <a:r>
              <a:rPr lang="en-US" sz="1500" dirty="0"/>
              <a:t>Diane Hilleary, LCSW, clinical coordinator of women’s services at Ridgeview Institute</a:t>
            </a:r>
          </a:p>
          <a:p>
            <a:pPr marL="0" indent="0" algn="r">
              <a:buNone/>
            </a:pPr>
            <a:endParaRPr lang="en-US" sz="1500" dirty="0"/>
          </a:p>
          <a:p>
            <a:pPr marL="0" indent="0">
              <a:buNone/>
            </a:pPr>
            <a:endParaRPr lang="en-US" sz="2600" dirty="0"/>
          </a:p>
          <a:p>
            <a:endParaRPr lang="en-US" sz="2600" dirty="0"/>
          </a:p>
          <a:p>
            <a:endParaRPr lang="en-US" dirty="0"/>
          </a:p>
          <a:p>
            <a:endParaRPr lang="en-US" dirty="0"/>
          </a:p>
          <a:p>
            <a:endParaRPr lang="en-US" dirty="0"/>
          </a:p>
        </p:txBody>
      </p:sp>
    </p:spTree>
    <p:extLst>
      <p:ext uri="{BB962C8B-B14F-4D97-AF65-F5344CB8AC3E}">
        <p14:creationId xmlns:p14="http://schemas.microsoft.com/office/powerpoint/2010/main" val="297377488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886</TotalTime>
  <Words>2243</Words>
  <Application>Microsoft Office PowerPoint</Application>
  <PresentationFormat>Widescreen</PresentationFormat>
  <Paragraphs>220</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Arial Black</vt:lpstr>
      <vt:lpstr>Gill Sans MT</vt:lpstr>
      <vt:lpstr>Wingdings</vt:lpstr>
      <vt:lpstr>Gallery</vt:lpstr>
      <vt:lpstr>2566 WoodMeadow dr se, grand rapids mi 49546</vt:lpstr>
      <vt:lpstr>Dialectical Behavior Therapy (DBT)  Program orientation</vt:lpstr>
      <vt:lpstr>PowerPoint Presentation</vt:lpstr>
      <vt:lpstr>What does Dialectical mean?       </vt:lpstr>
      <vt:lpstr>Examples of Opposite Extremes</vt:lpstr>
      <vt:lpstr>PowerPoint Presentation</vt:lpstr>
      <vt:lpstr>Research about DBT </vt:lpstr>
      <vt:lpstr>Research about DBT continued </vt:lpstr>
      <vt:lpstr>DBT and eating disorders- Dialectical Behavioral Therapy for Eating Disorders — Therapeutic Tool of Acceptance and Change </vt:lpstr>
      <vt:lpstr>Success stats</vt:lpstr>
      <vt:lpstr>Success stats</vt:lpstr>
      <vt:lpstr>Success stats</vt:lpstr>
      <vt:lpstr>Suicide and self injury  decreased stats</vt:lpstr>
      <vt:lpstr>WEBSITES/RESEARCH ABOUT DBT </vt:lpstr>
      <vt:lpstr>Parental questions</vt:lpstr>
      <vt:lpstr>Parental questions continued</vt:lpstr>
      <vt:lpstr>Family connections: NEA-BPD</vt:lpstr>
      <vt:lpstr>        Individual Weekly PSYCHOTHERAPY SESSIONS:    Concentrate on problem-solving behavior for the past week’s issues and troubles. Self injury and suicidal behaviors take first priority.   Weekly Skills group therapy sessions:   Generally 1 ½ hour a session and led by a trained dbt therapist. People learn skills from one of four different modules.  Weekly Family matters Group Therapy sessions 12 Weeks                   </vt:lpstr>
      <vt:lpstr>     main components continued   Skills Coaching  The group is run like a class where the group leader teaches the skills and assigns homework for clients to practice using the skills in their everyday lives. Groups meet on a weekly basis for approximately 2.5 hours and it takes 24 weeks to get through the full skills curriculum, which is often repeated to create a 1-year program.  Weekly Team consultation  intended to be therapy for the therapists and to support DBT providers in their work with people who often have severe, complex, difficult-to-treat disorders. The consultation team is designed to help therapists stay motivated and competent so they can provide the best treatment possible.             </vt:lpstr>
      <vt:lpstr>skills modules</vt:lpstr>
      <vt:lpstr>PowerPoint Presentation</vt:lpstr>
      <vt:lpstr>PowerPoint Presentation</vt:lpstr>
      <vt:lpstr>Mindfulness</vt:lpstr>
      <vt:lpstr>Interpersonal Effectiveness</vt:lpstr>
      <vt:lpstr>Distress Tolerance</vt:lpstr>
      <vt:lpstr>Emotion regulation</vt:lpstr>
      <vt:lpstr>WALKING THE MIDDLE PATH (For adolescents)</vt:lpstr>
      <vt:lpstr>PowerPoint Presentation</vt:lpstr>
      <vt:lpstr>Guidelines for skills training Handout #3 </vt:lpstr>
      <vt:lpstr>Phone Coaching</vt:lpstr>
      <vt:lpstr>Treatment tools</vt:lpstr>
      <vt:lpstr>Characteristics of DBT</vt:lpstr>
      <vt:lpstr>DBT Beliefs</vt:lpstr>
      <vt:lpstr>PowerPoint Presentation</vt:lpstr>
      <vt:lpstr>PowerPoint Presentation</vt:lpstr>
      <vt:lpstr>Complete intake paperwork</vt:lpstr>
      <vt:lpstr>How long will I be in the dbt program</vt:lpstr>
      <vt:lpstr>How many rounds of skills group will I need to complete</vt:lpstr>
      <vt:lpstr>Commitment </vt:lpstr>
      <vt:lpstr>References:</vt:lpstr>
      <vt:lpstr>References continued </vt:lpstr>
      <vt:lpstr>2566 WoodMeadow dr se, grand rapids mi 49546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Dialectical Behavior Therapy (DBT)</dc:title>
  <dc:creator>Valencia Agnew</dc:creator>
  <cp:lastModifiedBy>Valencia Agnew</cp:lastModifiedBy>
  <cp:revision>50</cp:revision>
  <dcterms:created xsi:type="dcterms:W3CDTF">2017-03-31T18:49:07Z</dcterms:created>
  <dcterms:modified xsi:type="dcterms:W3CDTF">2018-08-11T06:17:11Z</dcterms:modified>
</cp:coreProperties>
</file>