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460" r:id="rId3"/>
    <p:sldId id="469" r:id="rId4"/>
    <p:sldId id="464" r:id="rId5"/>
    <p:sldId id="398" r:id="rId6"/>
    <p:sldId id="397" r:id="rId7"/>
    <p:sldId id="395" r:id="rId8"/>
    <p:sldId id="465" r:id="rId9"/>
    <p:sldId id="394" r:id="rId10"/>
    <p:sldId id="384" r:id="rId11"/>
    <p:sldId id="383" r:id="rId12"/>
    <p:sldId id="453" r:id="rId13"/>
    <p:sldId id="263" r:id="rId14"/>
    <p:sldId id="258" r:id="rId15"/>
    <p:sldId id="257" r:id="rId16"/>
    <p:sldId id="468" r:id="rId17"/>
    <p:sldId id="399" r:id="rId18"/>
    <p:sldId id="297" r:id="rId19"/>
    <p:sldId id="268" r:id="rId20"/>
    <p:sldId id="302" r:id="rId21"/>
    <p:sldId id="303" r:id="rId22"/>
    <p:sldId id="326" r:id="rId23"/>
    <p:sldId id="273" r:id="rId24"/>
    <p:sldId id="281" r:id="rId25"/>
    <p:sldId id="280" r:id="rId26"/>
    <p:sldId id="282" r:id="rId27"/>
    <p:sldId id="279" r:id="rId28"/>
    <p:sldId id="271" r:id="rId29"/>
    <p:sldId id="308" r:id="rId30"/>
    <p:sldId id="405" r:id="rId31"/>
    <p:sldId id="406" r:id="rId32"/>
    <p:sldId id="407" r:id="rId33"/>
    <p:sldId id="471" r:id="rId34"/>
    <p:sldId id="44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D6D1C-BF21-4547-9550-851B3DB0E2D7}" v="129" dt="2019-08-11T04:13:16.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34" autoAdjust="0"/>
    <p:restoredTop sz="94660"/>
  </p:normalViewPr>
  <p:slideViewPr>
    <p:cSldViewPr snapToGrid="0">
      <p:cViewPr varScale="1">
        <p:scale>
          <a:sx n="75" d="100"/>
          <a:sy n="75" d="100"/>
        </p:scale>
        <p:origin x="42" y="522"/>
      </p:cViewPr>
      <p:guideLst/>
    </p:cSldViewPr>
  </p:slideViewPr>
  <p:notesTextViewPr>
    <p:cViewPr>
      <p:scale>
        <a:sx n="1" d="1"/>
        <a:sy n="1" d="1"/>
      </p:scale>
      <p:origin x="0" y="0"/>
    </p:cViewPr>
  </p:notesTextViewPr>
  <p:sorterViewPr>
    <p:cViewPr varScale="1">
      <p:scale>
        <a:sx n="100" d="100"/>
        <a:sy n="100" d="100"/>
      </p:scale>
      <p:origin x="0" y="-8142"/>
    </p:cViewPr>
  </p:sorterViewPr>
  <p:notesViewPr>
    <p:cSldViewPr snapToGrid="0">
      <p:cViewPr varScale="1">
        <p:scale>
          <a:sx n="78" d="100"/>
          <a:sy n="78" d="100"/>
        </p:scale>
        <p:origin x="2772"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8BBA5-A7B1-4B12-8E86-1807B1A27BEC}"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7A7DF-11BA-4780-9256-BD7D4CDC3F07}" type="slidenum">
              <a:rPr lang="en-US" smtClean="0"/>
              <a:t>‹#›</a:t>
            </a:fld>
            <a:endParaRPr lang="en-US"/>
          </a:p>
        </p:txBody>
      </p:sp>
    </p:spTree>
    <p:extLst>
      <p:ext uri="{BB962C8B-B14F-4D97-AF65-F5344CB8AC3E}">
        <p14:creationId xmlns:p14="http://schemas.microsoft.com/office/powerpoint/2010/main" val="165980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EVENTBRITE.COM and type in event YOU MATTER TOO</a:t>
            </a:r>
          </a:p>
        </p:txBody>
      </p:sp>
      <p:sp>
        <p:nvSpPr>
          <p:cNvPr id="4" name="Slide Number Placeholder 3"/>
          <p:cNvSpPr>
            <a:spLocks noGrp="1"/>
          </p:cNvSpPr>
          <p:nvPr>
            <p:ph type="sldNum" sz="quarter" idx="5"/>
          </p:nvPr>
        </p:nvSpPr>
        <p:spPr/>
        <p:txBody>
          <a:bodyPr/>
          <a:lstStyle/>
          <a:p>
            <a:fld id="{1DB7A7DF-11BA-4780-9256-BD7D4CDC3F07}" type="slidenum">
              <a:rPr lang="en-US" smtClean="0"/>
              <a:t>3</a:t>
            </a:fld>
            <a:endParaRPr lang="en-US"/>
          </a:p>
        </p:txBody>
      </p:sp>
    </p:spTree>
    <p:extLst>
      <p:ext uri="{BB962C8B-B14F-4D97-AF65-F5344CB8AC3E}">
        <p14:creationId xmlns:p14="http://schemas.microsoft.com/office/powerpoint/2010/main" val="428275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All Causes of Death</a:t>
            </a:r>
          </a:p>
          <a:p>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Heart Disease</a:t>
            </a:r>
          </a:p>
          <a:p>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Cancer</a:t>
            </a:r>
          </a:p>
          <a:p>
            <a:r>
              <a:rPr lang="en-US" sz="1200" b="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Unintentional Injuries</a:t>
            </a:r>
          </a:p>
          <a:p>
            <a:r>
              <a:rPr lang="en-US" sz="1200" b="1"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Chronic Lower Respiratory Diseases</a:t>
            </a:r>
          </a:p>
          <a:p>
            <a:r>
              <a:rPr lang="en-US" sz="1200" b="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Stroke</a:t>
            </a:r>
          </a:p>
          <a:p>
            <a:r>
              <a:rPr lang="en-US" sz="1200" b="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Alzheimer's Disease</a:t>
            </a:r>
          </a:p>
          <a:p>
            <a:r>
              <a:rPr lang="en-US" sz="1200" b="1" kern="12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Diabetes Mellitus</a:t>
            </a:r>
          </a:p>
          <a:p>
            <a:r>
              <a:rPr lang="en-US" sz="1200" b="1" kern="12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Kidney Disease</a:t>
            </a:r>
          </a:p>
          <a:p>
            <a:r>
              <a:rPr lang="en-US" sz="1200" b="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Pneumonia/Influenza</a:t>
            </a:r>
          </a:p>
          <a:p>
            <a:r>
              <a:rPr lang="en-US" sz="1200" b="1" kern="12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Intentional Self-harm (Suicide)</a:t>
            </a:r>
            <a:endParaRPr lang="en-US" dirty="0"/>
          </a:p>
        </p:txBody>
      </p:sp>
      <p:sp>
        <p:nvSpPr>
          <p:cNvPr id="4" name="Slide Number Placeholder 3"/>
          <p:cNvSpPr>
            <a:spLocks noGrp="1"/>
          </p:cNvSpPr>
          <p:nvPr>
            <p:ph type="sldNum" sz="quarter" idx="5"/>
          </p:nvPr>
        </p:nvSpPr>
        <p:spPr/>
        <p:txBody>
          <a:bodyPr/>
          <a:lstStyle/>
          <a:p>
            <a:fld id="{1DB7A7DF-11BA-4780-9256-BD7D4CDC3F07}" type="slidenum">
              <a:rPr lang="en-US" smtClean="0"/>
              <a:t>15</a:t>
            </a:fld>
            <a:endParaRPr lang="en-US"/>
          </a:p>
        </p:txBody>
      </p:sp>
    </p:spTree>
    <p:extLst>
      <p:ext uri="{BB962C8B-B14F-4D97-AF65-F5344CB8AC3E}">
        <p14:creationId xmlns:p14="http://schemas.microsoft.com/office/powerpoint/2010/main" val="166761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Stigma in the AA community and in general</a:t>
            </a:r>
          </a:p>
        </p:txBody>
      </p:sp>
      <p:sp>
        <p:nvSpPr>
          <p:cNvPr id="4" name="Slide Number Placeholder 3"/>
          <p:cNvSpPr>
            <a:spLocks noGrp="1"/>
          </p:cNvSpPr>
          <p:nvPr>
            <p:ph type="sldNum" sz="quarter" idx="5"/>
          </p:nvPr>
        </p:nvSpPr>
        <p:spPr/>
        <p:txBody>
          <a:bodyPr/>
          <a:lstStyle/>
          <a:p>
            <a:fld id="{1DB7A7DF-11BA-4780-9256-BD7D4CDC3F07}" type="slidenum">
              <a:rPr lang="en-US" smtClean="0"/>
              <a:t>16</a:t>
            </a:fld>
            <a:endParaRPr lang="en-US"/>
          </a:p>
        </p:txBody>
      </p:sp>
    </p:spTree>
    <p:extLst>
      <p:ext uri="{BB962C8B-B14F-4D97-AF65-F5344CB8AC3E}">
        <p14:creationId xmlns:p14="http://schemas.microsoft.com/office/powerpoint/2010/main" val="361181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dk1"/>
                </a:solidFill>
              </a:rPr>
              <a:t>But focusing solely on mental health conditions does not give us a full picture of the complexities of suicide risk. </a:t>
            </a:r>
          </a:p>
          <a:p>
            <a:endParaRPr lang="en-US" dirty="0"/>
          </a:p>
          <a:p>
            <a:r>
              <a:rPr lang="en-US" dirty="0"/>
              <a:t>Suicide risk almost always starts with the underlying layers of:</a:t>
            </a:r>
          </a:p>
          <a:p>
            <a:r>
              <a:rPr lang="en-US" dirty="0"/>
              <a:t>-biological factors (including genetics and biological predispositions to mental illness)</a:t>
            </a:r>
          </a:p>
          <a:p>
            <a:r>
              <a:rPr lang="en-US" dirty="0"/>
              <a:t>-psychological factors (such as traits like perfectionism, ways of perceiving self and interpreting events, actions of others)</a:t>
            </a:r>
          </a:p>
          <a:p>
            <a:r>
              <a:rPr lang="en-US" dirty="0"/>
              <a:t>-past history (death of a loved one, history of abuse, family history of health problems)</a:t>
            </a:r>
          </a:p>
          <a:p>
            <a:endParaRPr lang="en-US" dirty="0"/>
          </a:p>
          <a:p>
            <a:r>
              <a:rPr lang="en-US" dirty="0"/>
              <a:t>Then add the current life issues and events such as stresses at home, school and with peer relationships. These factors can come together to lead to hopelessness.  Add traits of aggression, impulsivity and access to means, and you have a high risk situation.</a:t>
            </a:r>
          </a:p>
          <a:p>
            <a:endParaRPr lang="en-US" dirty="0"/>
          </a:p>
          <a:p>
            <a:r>
              <a:rPr lang="en-US" dirty="0"/>
              <a:t>To the outside person or to the media, it can be very difficult to even see the underlying risk factors.  </a:t>
            </a:r>
          </a:p>
          <a:p>
            <a:r>
              <a:rPr lang="en-US" dirty="0"/>
              <a:t>But the human mind seeks answers and closure, and we think (appropriately) in terms of cause and effect.</a:t>
            </a:r>
          </a:p>
          <a:p>
            <a:r>
              <a:rPr lang="en-US" dirty="0"/>
              <a:t>So in most cases, a suicidal act or completed suicide is attributed primarily to external factors with only glimpses of the more invisible but critical issues.</a:t>
            </a:r>
          </a:p>
          <a:p>
            <a:endParaRPr lang="en-US" dirty="0"/>
          </a:p>
          <a:p>
            <a:r>
              <a:rPr lang="en-US" dirty="0"/>
              <a:t>Anguish and despair are extremely private, internal experiences.  What gets expressed outwardly is highly variable, with some individuals wearing their emotions on their sleeve, and others keeping emotions fairly hidden from view.  This is the reason paying attention to even subtle but distinct behavioral changes that represent a departure from the person’s “usual self” is part of the education involved in suicide prevention.</a:t>
            </a:r>
          </a:p>
          <a:p>
            <a:endParaRPr lang="en-US" dirty="0"/>
          </a:p>
          <a:p>
            <a:r>
              <a:rPr lang="en-US" dirty="0"/>
              <a:t>And this is a way to understand the common misunderstanding about suicide being caused by a single event or loss, or the main focus being on external events.</a:t>
            </a:r>
          </a:p>
          <a:p>
            <a:endParaRPr lang="en-US" dirty="0"/>
          </a:p>
        </p:txBody>
      </p:sp>
      <p:sp>
        <p:nvSpPr>
          <p:cNvPr id="4" name="Slide Number Placeholder 3"/>
          <p:cNvSpPr>
            <a:spLocks noGrp="1"/>
          </p:cNvSpPr>
          <p:nvPr>
            <p:ph type="sldNum" sz="quarter" idx="10"/>
          </p:nvPr>
        </p:nvSpPr>
        <p:spPr/>
        <p:txBody>
          <a:bodyPr/>
          <a:lstStyle/>
          <a:p>
            <a:fld id="{1DB7A7DF-11BA-4780-9256-BD7D4CDC3F07}" type="slidenum">
              <a:rPr lang="en-US" smtClean="0"/>
              <a:t>19</a:t>
            </a:fld>
            <a:endParaRPr lang="en-US"/>
          </a:p>
        </p:txBody>
      </p:sp>
    </p:spTree>
    <p:extLst>
      <p:ext uri="{BB962C8B-B14F-4D97-AF65-F5344CB8AC3E}">
        <p14:creationId xmlns:p14="http://schemas.microsoft.com/office/powerpoint/2010/main" val="15953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will hear the warning signs in what is being said. Don’t assume they’re joking. Always start the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DB7A7DF-11BA-4780-9256-BD7D4CDC3F07}" type="slidenum">
              <a:rPr lang="en-US" smtClean="0"/>
              <a:t>24</a:t>
            </a:fld>
            <a:endParaRPr lang="en-US"/>
          </a:p>
        </p:txBody>
      </p:sp>
    </p:spTree>
    <p:extLst>
      <p:ext uri="{BB962C8B-B14F-4D97-AF65-F5344CB8AC3E}">
        <p14:creationId xmlns:p14="http://schemas.microsoft.com/office/powerpoint/2010/main" val="216506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person’s suicide risk is greater if a behavior is new or has increased, especially if it’s related to a painful event, loss, or change.</a:t>
            </a:r>
          </a:p>
          <a:p>
            <a:endParaRPr lang="en-US" dirty="0"/>
          </a:p>
        </p:txBody>
      </p:sp>
      <p:sp>
        <p:nvSpPr>
          <p:cNvPr id="4" name="Slide Number Placeholder 3"/>
          <p:cNvSpPr>
            <a:spLocks noGrp="1"/>
          </p:cNvSpPr>
          <p:nvPr>
            <p:ph type="sldNum" sz="quarter" idx="10"/>
          </p:nvPr>
        </p:nvSpPr>
        <p:spPr/>
        <p:txBody>
          <a:bodyPr/>
          <a:lstStyle/>
          <a:p>
            <a:fld id="{1DB7A7DF-11BA-4780-9256-BD7D4CDC3F07}" type="slidenum">
              <a:rPr lang="en-US" smtClean="0"/>
              <a:t>25</a:t>
            </a:fld>
            <a:endParaRPr lang="en-US"/>
          </a:p>
        </p:txBody>
      </p:sp>
    </p:spTree>
    <p:extLst>
      <p:ext uri="{BB962C8B-B14F-4D97-AF65-F5344CB8AC3E}">
        <p14:creationId xmlns:p14="http://schemas.microsoft.com/office/powerpoint/2010/main" val="140533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our best indication that someone could be at risk for suicide is a sudden change in their mood. Changes that last for two weeks.</a:t>
            </a:r>
          </a:p>
        </p:txBody>
      </p:sp>
      <p:sp>
        <p:nvSpPr>
          <p:cNvPr id="4" name="Slide Number Placeholder 3"/>
          <p:cNvSpPr>
            <a:spLocks noGrp="1"/>
          </p:cNvSpPr>
          <p:nvPr>
            <p:ph type="sldNum" sz="quarter" idx="10"/>
          </p:nvPr>
        </p:nvSpPr>
        <p:spPr/>
        <p:txBody>
          <a:bodyPr/>
          <a:lstStyle/>
          <a:p>
            <a:fld id="{1DB7A7DF-11BA-4780-9256-BD7D4CDC3F07}" type="slidenum">
              <a:rPr lang="en-US" smtClean="0"/>
              <a:t>26</a:t>
            </a:fld>
            <a:endParaRPr lang="en-US"/>
          </a:p>
        </p:txBody>
      </p:sp>
    </p:spTree>
    <p:extLst>
      <p:ext uri="{BB962C8B-B14F-4D97-AF65-F5344CB8AC3E}">
        <p14:creationId xmlns:p14="http://schemas.microsoft.com/office/powerpoint/2010/main" val="144148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EVENTBRITE.COM and type in event YOU MATTER TOO</a:t>
            </a:r>
          </a:p>
        </p:txBody>
      </p:sp>
      <p:sp>
        <p:nvSpPr>
          <p:cNvPr id="4" name="Slide Number Placeholder 3"/>
          <p:cNvSpPr>
            <a:spLocks noGrp="1"/>
          </p:cNvSpPr>
          <p:nvPr>
            <p:ph type="sldNum" sz="quarter" idx="5"/>
          </p:nvPr>
        </p:nvSpPr>
        <p:spPr/>
        <p:txBody>
          <a:bodyPr/>
          <a:lstStyle/>
          <a:p>
            <a:fld id="{1DB7A7DF-11BA-4780-9256-BD7D4CDC3F07}" type="slidenum">
              <a:rPr lang="en-US" smtClean="0"/>
              <a:t>33</a:t>
            </a:fld>
            <a:endParaRPr lang="en-US"/>
          </a:p>
        </p:txBody>
      </p:sp>
    </p:spTree>
    <p:extLst>
      <p:ext uri="{BB962C8B-B14F-4D97-AF65-F5344CB8AC3E}">
        <p14:creationId xmlns:p14="http://schemas.microsoft.com/office/powerpoint/2010/main" val="1759844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E04B9CC-038C-442C-9C15-90DE9B6962A6}"/>
              </a:ext>
            </a:extLst>
          </p:cNvPr>
          <p:cNvPicPr>
            <a:picLocks noChangeAspect="1"/>
          </p:cNvPicPr>
          <p:nvPr/>
        </p:nvPicPr>
        <p:blipFill rotWithShape="1">
          <a:blip r:embed="rId2"/>
          <a:srcRect t="84145"/>
          <a:stretch/>
        </p:blipFill>
        <p:spPr>
          <a:xfrm>
            <a:off x="184935" y="5697020"/>
            <a:ext cx="11822130" cy="1043459"/>
          </a:xfrm>
          <a:prstGeom prst="rect">
            <a:avLst/>
          </a:prstGeom>
        </p:spPr>
      </p:pic>
      <p:sp>
        <p:nvSpPr>
          <p:cNvPr id="5" name="Footer Placeholder 4">
            <a:extLst>
              <a:ext uri="{FF2B5EF4-FFF2-40B4-BE49-F238E27FC236}">
                <a16:creationId xmlns:a16="http://schemas.microsoft.com/office/drawing/2014/main" id="{4BB9A3DF-EC37-4ECA-BAE1-C861502A5437}"/>
              </a:ext>
            </a:extLst>
          </p:cNvPr>
          <p:cNvSpPr>
            <a:spLocks noGrp="1"/>
          </p:cNvSpPr>
          <p:nvPr>
            <p:ph type="ftr" sz="quarter" idx="11"/>
          </p:nvPr>
        </p:nvSpPr>
        <p:spPr>
          <a:xfrm>
            <a:off x="4048018" y="6477856"/>
            <a:ext cx="4114800" cy="320675"/>
          </a:xfrm>
        </p:spPr>
        <p:txBody>
          <a:bodyPr/>
          <a:lstStyle>
            <a:lvl1pPr algn="ctr">
              <a:defRPr/>
            </a:lvl1pPr>
          </a:lstStyle>
          <a:p>
            <a:endParaRPr lang="en-US"/>
          </a:p>
        </p:txBody>
      </p:sp>
      <p:pic>
        <p:nvPicPr>
          <p:cNvPr id="7" name="Content Placeholder 3">
            <a:extLst>
              <a:ext uri="{FF2B5EF4-FFF2-40B4-BE49-F238E27FC236}">
                <a16:creationId xmlns:a16="http://schemas.microsoft.com/office/drawing/2014/main" id="{EBE0AFC9-FA52-4062-A770-7D15C62AA180}"/>
              </a:ext>
            </a:extLst>
          </p:cNvPr>
          <p:cNvPicPr>
            <a:picLocks noChangeAspect="1"/>
          </p:cNvPicPr>
          <p:nvPr/>
        </p:nvPicPr>
        <p:blipFill rotWithShape="1">
          <a:blip r:embed="rId2"/>
          <a:srcRect b="70086"/>
          <a:stretch/>
        </p:blipFill>
        <p:spPr>
          <a:xfrm>
            <a:off x="184935" y="117521"/>
            <a:ext cx="11840966" cy="2029778"/>
          </a:xfrm>
          <a:prstGeom prst="rect">
            <a:avLst/>
          </a:prstGeom>
        </p:spPr>
      </p:pic>
      <p:pic>
        <p:nvPicPr>
          <p:cNvPr id="8" name="Picture 7">
            <a:extLst>
              <a:ext uri="{FF2B5EF4-FFF2-40B4-BE49-F238E27FC236}">
                <a16:creationId xmlns:a16="http://schemas.microsoft.com/office/drawing/2014/main" id="{8AB15719-2F05-4B30-BDDB-B2C85AE661B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5296" y="1311457"/>
            <a:ext cx="5761408" cy="2241311"/>
          </a:xfrm>
          <a:prstGeom prst="rect">
            <a:avLst/>
          </a:prstGeom>
        </p:spPr>
      </p:pic>
      <p:sp>
        <p:nvSpPr>
          <p:cNvPr id="9" name="TextBox 8">
            <a:extLst>
              <a:ext uri="{FF2B5EF4-FFF2-40B4-BE49-F238E27FC236}">
                <a16:creationId xmlns:a16="http://schemas.microsoft.com/office/drawing/2014/main" id="{91872044-41CC-4B93-AF6D-9061B6F51BFA}"/>
              </a:ext>
            </a:extLst>
          </p:cNvPr>
          <p:cNvSpPr txBox="1"/>
          <p:nvPr/>
        </p:nvSpPr>
        <p:spPr>
          <a:xfrm>
            <a:off x="1354476" y="3706776"/>
            <a:ext cx="9483048" cy="584775"/>
          </a:xfrm>
          <a:prstGeom prst="rect">
            <a:avLst/>
          </a:prstGeom>
          <a:noFill/>
        </p:spPr>
        <p:txBody>
          <a:bodyPr wrap="square" rtlCol="0">
            <a:spAutoFit/>
          </a:bodyPr>
          <a:lstStyle/>
          <a:p>
            <a:r>
              <a:rPr lang="en-US" sz="3200" b="1" dirty="0">
                <a:solidFill>
                  <a:schemeClr val="accent1">
                    <a:lumMod val="50000"/>
                  </a:schemeClr>
                </a:solidFill>
                <a:latin typeface="Brush Script MT" panose="03060802040406070304" pitchFamily="66" charset="0"/>
              </a:rPr>
              <a:t>Compassionate counseling on your journey towards emotional wellbeing.</a:t>
            </a:r>
          </a:p>
        </p:txBody>
      </p:sp>
      <p:sp>
        <p:nvSpPr>
          <p:cNvPr id="3" name="Content Placeholder 2">
            <a:extLst>
              <a:ext uri="{FF2B5EF4-FFF2-40B4-BE49-F238E27FC236}">
                <a16:creationId xmlns:a16="http://schemas.microsoft.com/office/drawing/2014/main" id="{878BCB8B-70B4-4BEE-91BA-B8733A1F048A}"/>
              </a:ext>
            </a:extLst>
          </p:cNvPr>
          <p:cNvSpPr>
            <a:spLocks noGrp="1"/>
          </p:cNvSpPr>
          <p:nvPr>
            <p:ph sz="quarter" idx="12"/>
          </p:nvPr>
        </p:nvSpPr>
        <p:spPr>
          <a:xfrm>
            <a:off x="1613043" y="4494213"/>
            <a:ext cx="9031145" cy="1202807"/>
          </a:xfrm>
        </p:spPr>
        <p:txBody>
          <a:bodyPr/>
          <a:lstStyle>
            <a:lvl1pPr marL="0" indent="0" algn="ctr">
              <a:buNone/>
              <a:defRPr b="0"/>
            </a:lvl1pPr>
            <a:lvl2pPr marL="457200" indent="0">
              <a:buNone/>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2765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1" name="Content Placeholder 3">
            <a:extLst>
              <a:ext uri="{FF2B5EF4-FFF2-40B4-BE49-F238E27FC236}">
                <a16:creationId xmlns:a16="http://schemas.microsoft.com/office/drawing/2014/main" id="{62922F3E-3846-4113-9B98-6498A73779E6}"/>
              </a:ext>
            </a:extLst>
          </p:cNvPr>
          <p:cNvPicPr>
            <a:picLocks noChangeAspect="1"/>
          </p:cNvPicPr>
          <p:nvPr/>
        </p:nvPicPr>
        <p:blipFill rotWithShape="1">
          <a:blip r:embed="rId2"/>
          <a:srcRect b="70086"/>
          <a:stretch/>
        </p:blipFill>
        <p:spPr>
          <a:xfrm>
            <a:off x="184935" y="117521"/>
            <a:ext cx="11840966" cy="2029778"/>
          </a:xfrm>
          <a:prstGeom prst="rect">
            <a:avLst/>
          </a:prstGeom>
        </p:spPr>
      </p:pic>
      <p:sp>
        <p:nvSpPr>
          <p:cNvPr id="2" name="Title 1">
            <a:extLst>
              <a:ext uri="{FF2B5EF4-FFF2-40B4-BE49-F238E27FC236}">
                <a16:creationId xmlns:a16="http://schemas.microsoft.com/office/drawing/2014/main" id="{F8FC0917-5AC5-4BAA-83D7-875866557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E44D4-76BB-4807-9111-3692884B89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B7B553F4-7B94-40D2-BBC9-7CB561151463}"/>
              </a:ext>
            </a:extLst>
          </p:cNvPr>
          <p:cNvPicPr>
            <a:picLocks noChangeAspect="1"/>
          </p:cNvPicPr>
          <p:nvPr/>
        </p:nvPicPr>
        <p:blipFill rotWithShape="1">
          <a:blip r:embed="rId2"/>
          <a:srcRect t="84145"/>
          <a:stretch/>
        </p:blipFill>
        <p:spPr>
          <a:xfrm>
            <a:off x="184935" y="5697020"/>
            <a:ext cx="11822130" cy="1043459"/>
          </a:xfrm>
          <a:prstGeom prst="rect">
            <a:avLst/>
          </a:prstGeom>
        </p:spPr>
      </p:pic>
      <p:sp>
        <p:nvSpPr>
          <p:cNvPr id="5" name="Footer Placeholder 4">
            <a:extLst>
              <a:ext uri="{FF2B5EF4-FFF2-40B4-BE49-F238E27FC236}">
                <a16:creationId xmlns:a16="http://schemas.microsoft.com/office/drawing/2014/main" id="{7CE87140-9806-4865-AA7D-186CD76BBC25}"/>
              </a:ext>
            </a:extLst>
          </p:cNvPr>
          <p:cNvSpPr>
            <a:spLocks noGrp="1"/>
          </p:cNvSpPr>
          <p:nvPr>
            <p:ph type="ftr" sz="quarter" idx="11"/>
          </p:nvPr>
        </p:nvSpPr>
        <p:spPr>
          <a:xfrm>
            <a:off x="4038600" y="6462152"/>
            <a:ext cx="4114800" cy="409575"/>
          </a:xfrm>
        </p:spPr>
        <p:txBody>
          <a:bodyPr/>
          <a:lstStyle/>
          <a:p>
            <a:endParaRPr lang="en-US"/>
          </a:p>
        </p:txBody>
      </p:sp>
      <p:pic>
        <p:nvPicPr>
          <p:cNvPr id="9" name="Picture 8">
            <a:extLst>
              <a:ext uri="{FF2B5EF4-FFF2-40B4-BE49-F238E27FC236}">
                <a16:creationId xmlns:a16="http://schemas.microsoft.com/office/drawing/2014/main" id="{6B8F3BFB-2102-4734-A733-220D98C502A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528" y="6045760"/>
            <a:ext cx="1596775" cy="621180"/>
          </a:xfrm>
          <a:prstGeom prst="rect">
            <a:avLst/>
          </a:prstGeom>
        </p:spPr>
      </p:pic>
    </p:spTree>
    <p:extLst>
      <p:ext uri="{BB962C8B-B14F-4D97-AF65-F5344CB8AC3E}">
        <p14:creationId xmlns:p14="http://schemas.microsoft.com/office/powerpoint/2010/main" val="240840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73E0F581-258B-410E-9517-789E90383701}"/>
              </a:ext>
            </a:extLst>
          </p:cNvPr>
          <p:cNvPicPr>
            <a:picLocks noChangeAspect="1"/>
          </p:cNvPicPr>
          <p:nvPr/>
        </p:nvPicPr>
        <p:blipFill rotWithShape="1">
          <a:blip r:embed="rId2"/>
          <a:srcRect b="70086"/>
          <a:stretch/>
        </p:blipFill>
        <p:spPr>
          <a:xfrm>
            <a:off x="184935" y="117521"/>
            <a:ext cx="11840966" cy="2029778"/>
          </a:xfrm>
          <a:prstGeom prst="rect">
            <a:avLst/>
          </a:prstGeom>
        </p:spPr>
      </p:pic>
      <p:sp>
        <p:nvSpPr>
          <p:cNvPr id="2" name="Title 1">
            <a:extLst>
              <a:ext uri="{FF2B5EF4-FFF2-40B4-BE49-F238E27FC236}">
                <a16:creationId xmlns:a16="http://schemas.microsoft.com/office/drawing/2014/main" id="{6FD052EE-3404-4BBF-8433-568E482CC6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F399F5-33C3-4D52-AD3F-BD83C8129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3C920284-4CAB-4C93-9DEF-6144CC9810A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5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DB611C74-BD2B-4F6A-BF34-07D19530A103}"/>
              </a:ext>
            </a:extLst>
          </p:cNvPr>
          <p:cNvPicPr>
            <a:picLocks noChangeAspect="1"/>
          </p:cNvPicPr>
          <p:nvPr/>
        </p:nvPicPr>
        <p:blipFill rotWithShape="1">
          <a:blip r:embed="rId2"/>
          <a:srcRect b="70086"/>
          <a:stretch/>
        </p:blipFill>
        <p:spPr>
          <a:xfrm>
            <a:off x="184935" y="117521"/>
            <a:ext cx="11840966" cy="2029778"/>
          </a:xfrm>
          <a:prstGeom prst="rect">
            <a:avLst/>
          </a:prstGeom>
        </p:spPr>
      </p:pic>
      <p:sp>
        <p:nvSpPr>
          <p:cNvPr id="2" name="Title 1">
            <a:extLst>
              <a:ext uri="{FF2B5EF4-FFF2-40B4-BE49-F238E27FC236}">
                <a16:creationId xmlns:a16="http://schemas.microsoft.com/office/drawing/2014/main" id="{7FAF4CE7-8390-4DC4-9A48-BB25630EB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3A8B4-A317-4353-B963-B544E75AF7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53F9E-D4E3-431E-854F-0C98907F6D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212887B-BA7B-44F1-B469-6FD33CD7749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76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51B23C03-2F62-4156-9037-1F03E45F29FD}"/>
              </a:ext>
            </a:extLst>
          </p:cNvPr>
          <p:cNvPicPr>
            <a:picLocks noChangeAspect="1"/>
          </p:cNvPicPr>
          <p:nvPr/>
        </p:nvPicPr>
        <p:blipFill rotWithShape="1">
          <a:blip r:embed="rId2"/>
          <a:srcRect b="70086"/>
          <a:stretch/>
        </p:blipFill>
        <p:spPr>
          <a:xfrm>
            <a:off x="184935" y="117521"/>
            <a:ext cx="11840966" cy="2029778"/>
          </a:xfrm>
          <a:prstGeom prst="rect">
            <a:avLst/>
          </a:prstGeom>
        </p:spPr>
      </p:pic>
      <p:sp>
        <p:nvSpPr>
          <p:cNvPr id="2" name="Title 1">
            <a:extLst>
              <a:ext uri="{FF2B5EF4-FFF2-40B4-BE49-F238E27FC236}">
                <a16:creationId xmlns:a16="http://schemas.microsoft.com/office/drawing/2014/main" id="{069E0A5F-7BFB-4C56-A083-F0C2491FB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F1511-3EBA-430C-AA74-F22390D13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991B90-9C21-4EB2-A1A3-39181E0F00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C7227E-5D6E-4838-AC9E-9A0F64D80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F6DCD6-CD92-4E2F-93B1-A460C83FA6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25AC757-1143-4247-A656-D82BB0ED040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080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789B58E-76C9-47B6-B3C3-06B4E9FC56DB}"/>
              </a:ext>
            </a:extLst>
          </p:cNvPr>
          <p:cNvPicPr>
            <a:picLocks noChangeAspect="1"/>
          </p:cNvPicPr>
          <p:nvPr/>
        </p:nvPicPr>
        <p:blipFill rotWithShape="1">
          <a:blip r:embed="rId2"/>
          <a:srcRect b="70086"/>
          <a:stretch/>
        </p:blipFill>
        <p:spPr>
          <a:xfrm>
            <a:off x="184935" y="117521"/>
            <a:ext cx="11840966" cy="2029778"/>
          </a:xfrm>
          <a:prstGeom prst="rect">
            <a:avLst/>
          </a:prstGeom>
        </p:spPr>
      </p:pic>
      <p:sp>
        <p:nvSpPr>
          <p:cNvPr id="2" name="Title 1">
            <a:extLst>
              <a:ext uri="{FF2B5EF4-FFF2-40B4-BE49-F238E27FC236}">
                <a16:creationId xmlns:a16="http://schemas.microsoft.com/office/drawing/2014/main" id="{E6D457C2-9891-42F7-AFDD-B715D8F1CCC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501AC68-30E7-4BBE-BC76-59DDC9CA2CD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358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A4EE298-E974-4A56-9350-AEB59DC23D0F}"/>
              </a:ext>
            </a:extLst>
          </p:cNvPr>
          <p:cNvSpPr>
            <a:spLocks noGrp="1"/>
          </p:cNvSpPr>
          <p:nvPr>
            <p:ph type="ftr" sz="quarter" idx="11"/>
          </p:nvPr>
        </p:nvSpPr>
        <p:spPr/>
        <p:txBody>
          <a:bodyPr/>
          <a:lstStyle/>
          <a:p>
            <a:endParaRPr lang="en-US"/>
          </a:p>
        </p:txBody>
      </p:sp>
      <p:pic>
        <p:nvPicPr>
          <p:cNvPr id="5" name="Content Placeholder 3">
            <a:extLst>
              <a:ext uri="{FF2B5EF4-FFF2-40B4-BE49-F238E27FC236}">
                <a16:creationId xmlns:a16="http://schemas.microsoft.com/office/drawing/2014/main" id="{EF818B62-F2B5-4534-A714-42B93DF56E40}"/>
              </a:ext>
            </a:extLst>
          </p:cNvPr>
          <p:cNvPicPr>
            <a:picLocks noChangeAspect="1"/>
          </p:cNvPicPr>
          <p:nvPr/>
        </p:nvPicPr>
        <p:blipFill rotWithShape="1">
          <a:blip r:embed="rId2"/>
          <a:srcRect b="70086"/>
          <a:stretch/>
        </p:blipFill>
        <p:spPr>
          <a:xfrm>
            <a:off x="184935" y="117521"/>
            <a:ext cx="11840966" cy="2029778"/>
          </a:xfrm>
          <a:prstGeom prst="rect">
            <a:avLst/>
          </a:prstGeom>
        </p:spPr>
      </p:pic>
    </p:spTree>
    <p:extLst>
      <p:ext uri="{BB962C8B-B14F-4D97-AF65-F5344CB8AC3E}">
        <p14:creationId xmlns:p14="http://schemas.microsoft.com/office/powerpoint/2010/main" val="27442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AD94D4CA-2295-4C7F-85CB-2EFBF54F4F12}"/>
              </a:ext>
            </a:extLst>
          </p:cNvPr>
          <p:cNvPicPr>
            <a:picLocks noChangeAspect="1"/>
          </p:cNvPicPr>
          <p:nvPr/>
        </p:nvPicPr>
        <p:blipFill rotWithShape="1">
          <a:blip r:embed="rId2"/>
          <a:srcRect b="70086"/>
          <a:stretch/>
        </p:blipFill>
        <p:spPr>
          <a:xfrm>
            <a:off x="184935" y="117521"/>
            <a:ext cx="11840966" cy="2029778"/>
          </a:xfrm>
          <a:prstGeom prst="rect">
            <a:avLst/>
          </a:prstGeom>
        </p:spPr>
      </p:pic>
      <p:sp>
        <p:nvSpPr>
          <p:cNvPr id="2" name="Title 1">
            <a:extLst>
              <a:ext uri="{FF2B5EF4-FFF2-40B4-BE49-F238E27FC236}">
                <a16:creationId xmlns:a16="http://schemas.microsoft.com/office/drawing/2014/main" id="{8E89256B-87BE-4C79-BF00-B4A606D10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652817-B4F3-4493-815A-0682368C5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96F66-FEFC-408F-9351-E298DF40C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22110872-893A-4A35-9242-57D4228EB7B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163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53E101A0-AE3B-488C-80E4-1D9A358A6B92}"/>
              </a:ext>
            </a:extLst>
          </p:cNvPr>
          <p:cNvPicPr>
            <a:picLocks noChangeAspect="1"/>
          </p:cNvPicPr>
          <p:nvPr/>
        </p:nvPicPr>
        <p:blipFill rotWithShape="1">
          <a:blip r:embed="rId2"/>
          <a:srcRect b="70086"/>
          <a:stretch/>
        </p:blipFill>
        <p:spPr>
          <a:xfrm>
            <a:off x="184935" y="117521"/>
            <a:ext cx="11840966" cy="2029778"/>
          </a:xfrm>
          <a:prstGeom prst="rect">
            <a:avLst/>
          </a:prstGeom>
        </p:spPr>
      </p:pic>
      <p:sp>
        <p:nvSpPr>
          <p:cNvPr id="2" name="Title 1">
            <a:extLst>
              <a:ext uri="{FF2B5EF4-FFF2-40B4-BE49-F238E27FC236}">
                <a16:creationId xmlns:a16="http://schemas.microsoft.com/office/drawing/2014/main" id="{7D0F6DC1-E9D5-44DB-A2B5-FD7602B6A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AAD8225-AA8C-4B87-B143-B203D51AF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1E48BA-4F65-4EF6-8042-45D53FA8D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03B718C5-9968-4238-ADEB-C64D59E23FE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544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12CF63CE-0DFE-4889-8186-D0CDADDFA029}"/>
              </a:ext>
            </a:extLst>
          </p:cNvPr>
          <p:cNvPicPr>
            <a:picLocks noChangeAspect="1"/>
          </p:cNvPicPr>
          <p:nvPr/>
        </p:nvPicPr>
        <p:blipFill rotWithShape="1">
          <a:blip r:embed="rId11"/>
          <a:srcRect b="70086"/>
          <a:stretch/>
        </p:blipFill>
        <p:spPr>
          <a:xfrm>
            <a:off x="184935" y="117521"/>
            <a:ext cx="11840966" cy="2029778"/>
          </a:xfrm>
          <a:prstGeom prst="rect">
            <a:avLst/>
          </a:prstGeom>
        </p:spPr>
      </p:pic>
      <p:pic>
        <p:nvPicPr>
          <p:cNvPr id="9" name="Picture 8">
            <a:extLst>
              <a:ext uri="{FF2B5EF4-FFF2-40B4-BE49-F238E27FC236}">
                <a16:creationId xmlns:a16="http://schemas.microsoft.com/office/drawing/2014/main" id="{23474202-1BB5-47BF-B3CE-EC07C505226A}"/>
              </a:ext>
            </a:extLst>
          </p:cNvPr>
          <p:cNvPicPr>
            <a:picLocks noChangeAspect="1"/>
          </p:cNvPicPr>
          <p:nvPr/>
        </p:nvPicPr>
        <p:blipFill rotWithShape="1">
          <a:blip r:embed="rId11"/>
          <a:srcRect t="84145"/>
          <a:stretch/>
        </p:blipFill>
        <p:spPr>
          <a:xfrm>
            <a:off x="184935" y="5697020"/>
            <a:ext cx="11822130" cy="1043459"/>
          </a:xfrm>
          <a:prstGeom prst="rect">
            <a:avLst/>
          </a:prstGeom>
        </p:spPr>
      </p:pic>
      <p:sp>
        <p:nvSpPr>
          <p:cNvPr id="2" name="Title Placeholder 1">
            <a:extLst>
              <a:ext uri="{FF2B5EF4-FFF2-40B4-BE49-F238E27FC236}">
                <a16:creationId xmlns:a16="http://schemas.microsoft.com/office/drawing/2014/main" id="{8CCF1809-9C8F-403E-A284-EAFC21AA8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C1F2425-3403-434F-A996-0E9C7F4A6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A989DF-E768-40F1-8BB4-C0C02CC34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1">
                <a:solidFill>
                  <a:schemeClr val="tx1"/>
                </a:solidFill>
              </a:defRPr>
            </a:lvl1pPr>
          </a:lstStyle>
          <a:p>
            <a:endParaRPr lang="en-US"/>
          </a:p>
        </p:txBody>
      </p:sp>
      <p:pic>
        <p:nvPicPr>
          <p:cNvPr id="8" name="Picture 7">
            <a:extLst>
              <a:ext uri="{FF2B5EF4-FFF2-40B4-BE49-F238E27FC236}">
                <a16:creationId xmlns:a16="http://schemas.microsoft.com/office/drawing/2014/main" id="{86C625B4-F4DA-416F-A2EE-5F2C3DE96C69}"/>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528" y="6045760"/>
            <a:ext cx="1596775" cy="621180"/>
          </a:xfrm>
          <a:prstGeom prst="rect">
            <a:avLst/>
          </a:prstGeom>
        </p:spPr>
      </p:pic>
    </p:spTree>
    <p:extLst>
      <p:ext uri="{BB962C8B-B14F-4D97-AF65-F5344CB8AC3E}">
        <p14:creationId xmlns:p14="http://schemas.microsoft.com/office/powerpoint/2010/main" val="395067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5h7tMNfyYo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dolescentfamilybh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eniceonline.com/be-nice-action-plan-pledg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mailto:AFBHS@COMCAST.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48BAA6-DCE0-401A-8130-4DF6D0C76841}"/>
              </a:ext>
            </a:extLst>
          </p:cNvPr>
          <p:cNvSpPr>
            <a:spLocks noGrp="1"/>
          </p:cNvSpPr>
          <p:nvPr>
            <p:ph sz="quarter" idx="12"/>
          </p:nvPr>
        </p:nvSpPr>
        <p:spPr/>
        <p:txBody>
          <a:bodyPr>
            <a:normAutofit fontScale="92500" lnSpcReduction="10000"/>
          </a:bodyPr>
          <a:lstStyle/>
          <a:p>
            <a:r>
              <a:rPr lang="en-US" sz="4000" b="1" dirty="0"/>
              <a:t>Suicide Awareness &amp; Prevention</a:t>
            </a:r>
          </a:p>
          <a:p>
            <a:r>
              <a:rPr lang="en-US" sz="4000" dirty="0"/>
              <a:t>Valencia Agnew, PhD, DBTC</a:t>
            </a:r>
          </a:p>
        </p:txBody>
      </p:sp>
      <p:sp>
        <p:nvSpPr>
          <p:cNvPr id="3" name="Footer Placeholder 3">
            <a:extLst>
              <a:ext uri="{FF2B5EF4-FFF2-40B4-BE49-F238E27FC236}">
                <a16:creationId xmlns:a16="http://schemas.microsoft.com/office/drawing/2014/main" id="{5A05CF72-0DBD-4008-B170-8D19D69B3E42}"/>
              </a:ext>
            </a:extLst>
          </p:cNvPr>
          <p:cNvSpPr>
            <a:spLocks noGrp="1"/>
          </p:cNvSpPr>
          <p:nvPr>
            <p:ph type="ftr" sz="quarter" idx="11"/>
          </p:nvPr>
        </p:nvSpPr>
        <p:spPr>
          <a:xfrm>
            <a:off x="4213545" y="6488163"/>
            <a:ext cx="3678251" cy="111674"/>
          </a:xfrm>
        </p:spPr>
        <p:txBody>
          <a:bodyPr/>
          <a:lstStyle/>
          <a:p>
            <a:r>
              <a:rPr lang="en-US" dirty="0"/>
              <a:t>Do Better, Be Better, Think Better</a:t>
            </a:r>
          </a:p>
        </p:txBody>
      </p:sp>
    </p:spTree>
    <p:extLst>
      <p:ext uri="{BB962C8B-B14F-4D97-AF65-F5344CB8AC3E}">
        <p14:creationId xmlns:p14="http://schemas.microsoft.com/office/powerpoint/2010/main" val="116675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5B4522-F24C-4FA4-BA67-83748C0C7705}"/>
              </a:ext>
            </a:extLst>
          </p:cNvPr>
          <p:cNvSpPr>
            <a:spLocks noGrp="1"/>
          </p:cNvSpPr>
          <p:nvPr>
            <p:ph idx="1"/>
          </p:nvPr>
        </p:nvSpPr>
        <p:spPr/>
        <p:txBody>
          <a:bodyPr/>
          <a:lstStyle/>
          <a:p>
            <a:endParaRPr lang="en-US" dirty="0"/>
          </a:p>
          <a:p>
            <a:pPr marL="514350" indent="-514350">
              <a:buAutoNum type="arabicPeriod" startAt="14"/>
            </a:pPr>
            <a:r>
              <a:rPr lang="en-US" b="1" dirty="0"/>
              <a:t>A “cluster” of teen suicides in a particular community or area is most likely to be a result of: </a:t>
            </a:r>
          </a:p>
          <a:p>
            <a:pPr marL="0" indent="0">
              <a:buNone/>
            </a:pPr>
            <a:r>
              <a:rPr lang="en-US" dirty="0"/>
              <a:t>a. High unemployment </a:t>
            </a:r>
          </a:p>
          <a:p>
            <a:pPr marL="0" indent="0">
              <a:buNone/>
            </a:pPr>
            <a:r>
              <a:rPr lang="en-US" dirty="0"/>
              <a:t>b. Lack of parental supervision </a:t>
            </a:r>
          </a:p>
          <a:p>
            <a:pPr marL="0" indent="0">
              <a:buNone/>
            </a:pPr>
            <a:r>
              <a:rPr lang="en-US" b="1" dirty="0">
                <a:solidFill>
                  <a:srgbClr val="00B050"/>
                </a:solidFill>
              </a:rPr>
              <a:t>c. Exposure to suicide or contagion </a:t>
            </a:r>
          </a:p>
          <a:p>
            <a:pPr marL="0" indent="0">
              <a:buNone/>
            </a:pPr>
            <a:r>
              <a:rPr lang="en-US" dirty="0"/>
              <a:t>d. All of the above </a:t>
            </a:r>
          </a:p>
          <a:p>
            <a:endParaRPr lang="en-US" dirty="0"/>
          </a:p>
          <a:p>
            <a:endParaRPr lang="en-US" dirty="0"/>
          </a:p>
        </p:txBody>
      </p:sp>
    </p:spTree>
    <p:extLst>
      <p:ext uri="{BB962C8B-B14F-4D97-AF65-F5344CB8AC3E}">
        <p14:creationId xmlns:p14="http://schemas.microsoft.com/office/powerpoint/2010/main" val="381496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713229-58CD-476C-BEF0-09779D8AF022}"/>
              </a:ext>
            </a:extLst>
          </p:cNvPr>
          <p:cNvSpPr/>
          <p:nvPr/>
        </p:nvSpPr>
        <p:spPr>
          <a:xfrm>
            <a:off x="984739" y="1276291"/>
            <a:ext cx="10761784" cy="4031873"/>
          </a:xfrm>
          <a:prstGeom prst="rect">
            <a:avLst/>
          </a:prstGeom>
        </p:spPr>
        <p:txBody>
          <a:bodyPr wrap="square">
            <a:spAutoFit/>
          </a:bodyPr>
          <a:lstStyle/>
          <a:p>
            <a:endParaRPr lang="en-US" sz="3200" dirty="0">
              <a:solidFill>
                <a:srgbClr val="000000"/>
              </a:solidFill>
              <a:latin typeface="BentonSans Bold"/>
            </a:endParaRPr>
          </a:p>
          <a:p>
            <a:r>
              <a:rPr lang="en-US" sz="3200" b="1" dirty="0">
                <a:solidFill>
                  <a:srgbClr val="000000"/>
                </a:solidFill>
                <a:latin typeface="BentonSans Bold"/>
              </a:rPr>
              <a:t>15.  Approximately what percent of depressed teens receive some form of treatment? </a:t>
            </a:r>
          </a:p>
          <a:p>
            <a:r>
              <a:rPr lang="en-US" sz="3200" dirty="0">
                <a:solidFill>
                  <a:srgbClr val="000000"/>
                </a:solidFill>
                <a:latin typeface="BentonSans Regular"/>
              </a:rPr>
              <a:t>a. 10% </a:t>
            </a:r>
          </a:p>
          <a:p>
            <a:r>
              <a:rPr lang="en-US" sz="3200" b="1" dirty="0">
                <a:solidFill>
                  <a:srgbClr val="00B050"/>
                </a:solidFill>
                <a:latin typeface="BentonSans Regular"/>
              </a:rPr>
              <a:t>b. 30% </a:t>
            </a:r>
          </a:p>
          <a:p>
            <a:r>
              <a:rPr lang="en-US" sz="3200" dirty="0">
                <a:latin typeface="BentonSans Regular"/>
              </a:rPr>
              <a:t>c. 50% </a:t>
            </a:r>
          </a:p>
          <a:p>
            <a:r>
              <a:rPr lang="en-US" sz="3200" dirty="0">
                <a:solidFill>
                  <a:srgbClr val="000000"/>
                </a:solidFill>
                <a:latin typeface="BentonSans Regular"/>
              </a:rPr>
              <a:t>d. 80% </a:t>
            </a:r>
          </a:p>
          <a:p>
            <a:endParaRPr lang="en-US" sz="3200" dirty="0">
              <a:solidFill>
                <a:srgbClr val="000000"/>
              </a:solidFill>
              <a:latin typeface="BentonSans Regular"/>
            </a:endParaRPr>
          </a:p>
        </p:txBody>
      </p:sp>
    </p:spTree>
    <p:extLst>
      <p:ext uri="{BB962C8B-B14F-4D97-AF65-F5344CB8AC3E}">
        <p14:creationId xmlns:p14="http://schemas.microsoft.com/office/powerpoint/2010/main" val="371436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FEC078-BE88-4F56-8FAE-5333BCB038C2}"/>
              </a:ext>
            </a:extLst>
          </p:cNvPr>
          <p:cNvSpPr/>
          <p:nvPr/>
        </p:nvSpPr>
        <p:spPr>
          <a:xfrm>
            <a:off x="1172583" y="2031420"/>
            <a:ext cx="9219303" cy="3046988"/>
          </a:xfrm>
          <a:prstGeom prst="rect">
            <a:avLst/>
          </a:prstGeom>
        </p:spPr>
        <p:txBody>
          <a:bodyPr wrap="square">
            <a:spAutoFit/>
          </a:bodyPr>
          <a:lstStyle/>
          <a:p>
            <a:pPr marL="514350" indent="-514350">
              <a:buAutoNum type="arabicPeriod" startAt="21"/>
            </a:pPr>
            <a:r>
              <a:rPr lang="en-US" sz="3200" b="1" dirty="0"/>
              <a:t>Which statement about teen suicide is not true?</a:t>
            </a:r>
          </a:p>
          <a:p>
            <a:endParaRPr lang="en-US" sz="3200" b="1" dirty="0"/>
          </a:p>
          <a:p>
            <a:pPr marL="514350" indent="-514350">
              <a:buFont typeface="+mj-lt"/>
              <a:buAutoNum type="alphaLcPeriod"/>
            </a:pPr>
            <a:r>
              <a:rPr lang="en-US" sz="3200" dirty="0"/>
              <a:t>Most occur after school hours.</a:t>
            </a:r>
          </a:p>
          <a:p>
            <a:pPr marL="514350" indent="-514350">
              <a:buFont typeface="+mj-lt"/>
              <a:buAutoNum type="alphaLcPeriod"/>
            </a:pPr>
            <a:r>
              <a:rPr lang="en-US" sz="3200" dirty="0"/>
              <a:t>Most occur in the child’s home.</a:t>
            </a:r>
          </a:p>
          <a:p>
            <a:pPr marL="514350" indent="-514350">
              <a:buFont typeface="+mj-lt"/>
              <a:buAutoNum type="alphaLcPeriod"/>
            </a:pPr>
            <a:r>
              <a:rPr lang="en-US" sz="3200" dirty="0"/>
              <a:t>Most are precipitated by interpersonal conflicts.</a:t>
            </a:r>
          </a:p>
          <a:p>
            <a:pPr marL="514350" indent="-514350">
              <a:buFont typeface="+mj-lt"/>
              <a:buAutoNum type="alphaLcPeriod"/>
            </a:pPr>
            <a:r>
              <a:rPr lang="en-US" sz="3200" b="1" dirty="0">
                <a:solidFill>
                  <a:srgbClr val="00B050"/>
                </a:solidFill>
              </a:rPr>
              <a:t>Most are accidental.</a:t>
            </a:r>
          </a:p>
        </p:txBody>
      </p:sp>
    </p:spTree>
    <p:extLst>
      <p:ext uri="{BB962C8B-B14F-4D97-AF65-F5344CB8AC3E}">
        <p14:creationId xmlns:p14="http://schemas.microsoft.com/office/powerpoint/2010/main" val="231315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15B8-6C91-4852-98FA-79D691390782}"/>
              </a:ext>
            </a:extLst>
          </p:cNvPr>
          <p:cNvSpPr>
            <a:spLocks noGrp="1"/>
          </p:cNvSpPr>
          <p:nvPr>
            <p:ph type="title"/>
          </p:nvPr>
        </p:nvSpPr>
        <p:spPr>
          <a:xfrm>
            <a:off x="838200" y="165428"/>
            <a:ext cx="10515600" cy="922393"/>
          </a:xfrm>
        </p:spPr>
        <p:txBody>
          <a:bodyPr/>
          <a:lstStyle/>
          <a:p>
            <a:r>
              <a:rPr lang="en-US"/>
              <a:t>Suicide Methods</a:t>
            </a:r>
            <a:endParaRPr lang="en-US" dirty="0"/>
          </a:p>
        </p:txBody>
      </p:sp>
      <p:pic>
        <p:nvPicPr>
          <p:cNvPr id="5" name="Picture 4">
            <a:extLst>
              <a:ext uri="{FF2B5EF4-FFF2-40B4-BE49-F238E27FC236}">
                <a16:creationId xmlns:a16="http://schemas.microsoft.com/office/drawing/2014/main" id="{96D58D79-8746-484D-9672-E8BF3146103E}"/>
              </a:ext>
            </a:extLst>
          </p:cNvPr>
          <p:cNvPicPr>
            <a:picLocks noChangeAspect="1"/>
          </p:cNvPicPr>
          <p:nvPr/>
        </p:nvPicPr>
        <p:blipFill rotWithShape="1">
          <a:blip r:embed="rId2">
            <a:clrChange>
              <a:clrFrom>
                <a:srgbClr val="FFFFFF"/>
              </a:clrFrom>
              <a:clrTo>
                <a:srgbClr val="FFFFFF">
                  <a:alpha val="0"/>
                </a:srgbClr>
              </a:clrTo>
            </a:clrChange>
          </a:blip>
          <a:srcRect l="17894" t="12809" r="15898"/>
          <a:stretch/>
        </p:blipFill>
        <p:spPr>
          <a:xfrm>
            <a:off x="1587367" y="1296149"/>
            <a:ext cx="7857847" cy="4512979"/>
          </a:xfrm>
          <a:prstGeom prst="rect">
            <a:avLst/>
          </a:prstGeom>
        </p:spPr>
      </p:pic>
      <p:sp>
        <p:nvSpPr>
          <p:cNvPr id="4" name="Footer Placeholder 3">
            <a:extLst>
              <a:ext uri="{FF2B5EF4-FFF2-40B4-BE49-F238E27FC236}">
                <a16:creationId xmlns:a16="http://schemas.microsoft.com/office/drawing/2014/main" id="{20459F06-AADF-42A5-BA34-175D25DCCF4C}"/>
              </a:ext>
            </a:extLst>
          </p:cNvPr>
          <p:cNvSpPr>
            <a:spLocks noGrp="1"/>
          </p:cNvSpPr>
          <p:nvPr>
            <p:ph type="ftr" sz="quarter" idx="11"/>
          </p:nvPr>
        </p:nvSpPr>
        <p:spPr>
          <a:xfrm>
            <a:off x="4132006" y="6073778"/>
            <a:ext cx="4114800" cy="409575"/>
          </a:xfrm>
        </p:spPr>
        <p:txBody>
          <a:bodyPr/>
          <a:lstStyle/>
          <a:p>
            <a:r>
              <a:rPr lang="en-US" dirty="0"/>
              <a:t>Do Better, Be Better, Think Better</a:t>
            </a:r>
          </a:p>
        </p:txBody>
      </p:sp>
    </p:spTree>
    <p:extLst>
      <p:ext uri="{BB962C8B-B14F-4D97-AF65-F5344CB8AC3E}">
        <p14:creationId xmlns:p14="http://schemas.microsoft.com/office/powerpoint/2010/main" val="380097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80A1D2-6F9F-4016-930C-BFED52697F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1CDBB9-1839-4716-85F6-68DADEE68E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E7CE61-61C7-4642-A52F-E247DDDDEA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itle 3">
            <a:extLst>
              <a:ext uri="{FF2B5EF4-FFF2-40B4-BE49-F238E27FC236}">
                <a16:creationId xmlns:a16="http://schemas.microsoft.com/office/drawing/2014/main" id="{A118BD3E-8675-41D6-813C-1B4A51D9EE7E}"/>
              </a:ext>
            </a:extLst>
          </p:cNvPr>
          <p:cNvSpPr>
            <a:spLocks noGrp="1"/>
          </p:cNvSpPr>
          <p:nvPr>
            <p:ph type="title"/>
          </p:nvPr>
        </p:nvSpPr>
        <p:spPr>
          <a:xfrm>
            <a:off x="5138928" y="988741"/>
            <a:ext cx="6248416" cy="4880518"/>
          </a:xfrm>
          <a:noFill/>
          <a:ln>
            <a:noFill/>
          </a:ln>
        </p:spPr>
        <p:txBody>
          <a:bodyPr vert="horz" wrap="square" lIns="91440" tIns="45720" rIns="91440" bIns="45720" rtlCol="0" anchor="ctr">
            <a:normAutofit/>
          </a:bodyPr>
          <a:lstStyle/>
          <a:p>
            <a:r>
              <a:rPr lang="en-US" sz="8800" b="1" kern="1200" dirty="0">
                <a:solidFill>
                  <a:srgbClr val="FFFFFF"/>
                </a:solidFill>
                <a:latin typeface="+mj-lt"/>
                <a:ea typeface="+mj-ea"/>
                <a:cs typeface="+mj-cs"/>
              </a:rPr>
              <a:t>STATISTICS</a:t>
            </a:r>
          </a:p>
        </p:txBody>
      </p:sp>
      <p:sp>
        <p:nvSpPr>
          <p:cNvPr id="6" name="Footer Placeholder 3">
            <a:extLst>
              <a:ext uri="{FF2B5EF4-FFF2-40B4-BE49-F238E27FC236}">
                <a16:creationId xmlns:a16="http://schemas.microsoft.com/office/drawing/2014/main" id="{5887460A-91ED-4D16-A6BE-F1B9538204C0}"/>
              </a:ext>
            </a:extLst>
          </p:cNvPr>
          <p:cNvSpPr>
            <a:spLocks noGrp="1"/>
          </p:cNvSpPr>
          <p:nvPr>
            <p:ph type="ftr" sz="quarter" idx="11"/>
          </p:nvPr>
        </p:nvSpPr>
        <p:spPr>
          <a:xfrm>
            <a:off x="5555121" y="6158842"/>
            <a:ext cx="4114800" cy="409575"/>
          </a:xfrm>
        </p:spPr>
        <p:txBody>
          <a:bodyPr/>
          <a:lstStyle/>
          <a:p>
            <a:r>
              <a:rPr lang="en-US" dirty="0"/>
              <a:t>Do Better, Be Better, Think Better</a:t>
            </a:r>
          </a:p>
        </p:txBody>
      </p:sp>
      <p:pic>
        <p:nvPicPr>
          <p:cNvPr id="7" name="Picture 6">
            <a:extLst>
              <a:ext uri="{FF2B5EF4-FFF2-40B4-BE49-F238E27FC236}">
                <a16:creationId xmlns:a16="http://schemas.microsoft.com/office/drawing/2014/main" id="{EE56D36C-6289-4B0F-80D6-BB0B8163300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467" y="5709902"/>
            <a:ext cx="1671191" cy="650129"/>
          </a:xfrm>
          <a:prstGeom prst="rect">
            <a:avLst/>
          </a:prstGeom>
        </p:spPr>
      </p:pic>
    </p:spTree>
    <p:extLst>
      <p:ext uri="{BB962C8B-B14F-4D97-AF65-F5344CB8AC3E}">
        <p14:creationId xmlns:p14="http://schemas.microsoft.com/office/powerpoint/2010/main" val="8422839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CBBD-17AC-4E48-9CFC-DC9891909133}"/>
              </a:ext>
            </a:extLst>
          </p:cNvPr>
          <p:cNvSpPr>
            <a:spLocks noGrp="1"/>
          </p:cNvSpPr>
          <p:nvPr>
            <p:ph type="title"/>
          </p:nvPr>
        </p:nvSpPr>
        <p:spPr>
          <a:xfrm>
            <a:off x="838200" y="365125"/>
            <a:ext cx="10515600" cy="1325563"/>
          </a:xfrm>
        </p:spPr>
        <p:txBody>
          <a:bodyPr/>
          <a:lstStyle/>
          <a:p>
            <a:endParaRPr lang="en-US"/>
          </a:p>
        </p:txBody>
      </p:sp>
      <p:pic>
        <p:nvPicPr>
          <p:cNvPr id="7" name="Content Placeholder 6" descr="A screenshot of a cell phone&#10;&#10;Description generated with very high confidence">
            <a:extLst>
              <a:ext uri="{FF2B5EF4-FFF2-40B4-BE49-F238E27FC236}">
                <a16:creationId xmlns:a16="http://schemas.microsoft.com/office/drawing/2014/main" id="{F0AEE003-7EF4-4850-9057-D667DEE4F3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346" y="5379"/>
            <a:ext cx="11866809" cy="6553300"/>
          </a:xfrm>
        </p:spPr>
      </p:pic>
      <p:sp>
        <p:nvSpPr>
          <p:cNvPr id="4" name="Footer Placeholder 3">
            <a:extLst>
              <a:ext uri="{FF2B5EF4-FFF2-40B4-BE49-F238E27FC236}">
                <a16:creationId xmlns:a16="http://schemas.microsoft.com/office/drawing/2014/main" id="{81B71284-5CD1-4877-8727-B8884EDB3FB5}"/>
              </a:ext>
            </a:extLst>
          </p:cNvPr>
          <p:cNvSpPr>
            <a:spLocks noGrp="1"/>
          </p:cNvSpPr>
          <p:nvPr>
            <p:ph type="ftr" sz="quarter" idx="11"/>
          </p:nvPr>
        </p:nvSpPr>
        <p:spPr>
          <a:xfrm>
            <a:off x="4132006" y="6288087"/>
            <a:ext cx="4114800" cy="409575"/>
          </a:xfrm>
        </p:spPr>
        <p:txBody>
          <a:bodyPr/>
          <a:lstStyle/>
          <a:p>
            <a:r>
              <a:rPr lang="en-US" dirty="0"/>
              <a:t>Do Better, Be Better, Think Better</a:t>
            </a:r>
          </a:p>
        </p:txBody>
      </p:sp>
    </p:spTree>
    <p:extLst>
      <p:ext uri="{BB962C8B-B14F-4D97-AF65-F5344CB8AC3E}">
        <p14:creationId xmlns:p14="http://schemas.microsoft.com/office/powerpoint/2010/main" val="102521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2970-2AEF-4BAD-B7A7-48280E584814}"/>
              </a:ext>
            </a:extLst>
          </p:cNvPr>
          <p:cNvSpPr>
            <a:spLocks noGrp="1"/>
          </p:cNvSpPr>
          <p:nvPr>
            <p:ph type="title"/>
          </p:nvPr>
        </p:nvSpPr>
        <p:spPr>
          <a:xfrm>
            <a:off x="241300" y="66675"/>
            <a:ext cx="11709400" cy="1325563"/>
          </a:xfrm>
        </p:spPr>
        <p:txBody>
          <a:bodyPr/>
          <a:lstStyle/>
          <a:p>
            <a:r>
              <a:rPr lang="en-US">
                <a:solidFill>
                  <a:schemeClr val="tx1"/>
                </a:solidFill>
              </a:rPr>
              <a:t>Prevalence of Suicide in Young African Americans</a:t>
            </a:r>
            <a:endParaRPr lang="en-US" dirty="0"/>
          </a:p>
        </p:txBody>
      </p:sp>
      <p:sp>
        <p:nvSpPr>
          <p:cNvPr id="3" name="Content Placeholder 2">
            <a:extLst>
              <a:ext uri="{FF2B5EF4-FFF2-40B4-BE49-F238E27FC236}">
                <a16:creationId xmlns:a16="http://schemas.microsoft.com/office/drawing/2014/main" id="{0A7CF56E-1964-4B3D-9DAE-BB16CE876AE2}"/>
              </a:ext>
            </a:extLst>
          </p:cNvPr>
          <p:cNvSpPr>
            <a:spLocks noGrp="1"/>
          </p:cNvSpPr>
          <p:nvPr>
            <p:ph idx="1"/>
          </p:nvPr>
        </p:nvSpPr>
        <p:spPr>
          <a:xfrm>
            <a:off x="463549" y="1836615"/>
            <a:ext cx="7015773" cy="4040554"/>
          </a:xfrm>
        </p:spPr>
        <p:txBody>
          <a:bodyPr>
            <a:normAutofit/>
          </a:bodyPr>
          <a:lstStyle/>
          <a:p>
            <a:r>
              <a:rPr lang="en-US" sz="2200" dirty="0">
                <a:hlinkClick r:id="rId3"/>
              </a:rPr>
              <a:t>https://youtu.be/5h7tMNfyYog</a:t>
            </a:r>
            <a:r>
              <a:rPr lang="en-US" sz="2200" dirty="0"/>
              <a:t> - Video</a:t>
            </a:r>
            <a:endParaRPr lang="en-US" sz="2200" dirty="0">
              <a:solidFill>
                <a:schemeClr val="tx1"/>
              </a:solidFill>
            </a:endParaRPr>
          </a:p>
          <a:p>
            <a:r>
              <a:rPr lang="en-US" dirty="0">
                <a:solidFill>
                  <a:schemeClr val="tx1"/>
                </a:solidFill>
              </a:rPr>
              <a:t>5- to 12-year-olds suicide rates in African American children is double that of White children.</a:t>
            </a:r>
          </a:p>
          <a:p>
            <a:r>
              <a:rPr lang="en-US" dirty="0">
                <a:solidFill>
                  <a:schemeClr val="tx1"/>
                </a:solidFill>
              </a:rPr>
              <a:t>For older children, the trend reverses back to the national average. For youth aged 13-17 years, suicide was roughly 50 percent lower in African American children than in white children. </a:t>
            </a:r>
            <a:r>
              <a:rPr lang="en-US" i="1" dirty="0">
                <a:solidFill>
                  <a:schemeClr val="tx1"/>
                </a:solidFill>
              </a:rPr>
              <a:t>JAMA Pediatrics.</a:t>
            </a:r>
            <a:r>
              <a:rPr lang="en-US" dirty="0">
                <a:solidFill>
                  <a:schemeClr val="tx1"/>
                </a:solidFill>
              </a:rPr>
              <a:t> 2018 May 21</a:t>
            </a:r>
          </a:p>
        </p:txBody>
      </p:sp>
      <p:pic>
        <p:nvPicPr>
          <p:cNvPr id="1026" name="Picture 2" descr="Image result for depressed african american children">
            <a:extLst>
              <a:ext uri="{FF2B5EF4-FFF2-40B4-BE49-F238E27FC236}">
                <a16:creationId xmlns:a16="http://schemas.microsoft.com/office/drawing/2014/main" id="{A0982787-26C2-47ED-BCD4-06F640E353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37"/>
          <a:stretch/>
        </p:blipFill>
        <p:spPr bwMode="auto">
          <a:xfrm>
            <a:off x="7768491" y="1893766"/>
            <a:ext cx="3877043" cy="387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6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80A1D2-6F9F-4016-930C-BFED52697F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1CDBB9-1839-4716-85F6-68DADEE68E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E7CE61-61C7-4642-A52F-E247DDDDEA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itle 3">
            <a:extLst>
              <a:ext uri="{FF2B5EF4-FFF2-40B4-BE49-F238E27FC236}">
                <a16:creationId xmlns:a16="http://schemas.microsoft.com/office/drawing/2014/main" id="{4CDDF2A0-BC84-4B38-8F69-BE01B9DDD3F7}"/>
              </a:ext>
            </a:extLst>
          </p:cNvPr>
          <p:cNvSpPr>
            <a:spLocks noGrp="1"/>
          </p:cNvSpPr>
          <p:nvPr>
            <p:ph type="title"/>
          </p:nvPr>
        </p:nvSpPr>
        <p:spPr>
          <a:xfrm>
            <a:off x="5138928" y="988741"/>
            <a:ext cx="6248416" cy="4880518"/>
          </a:xfrm>
          <a:noFill/>
          <a:ln>
            <a:noFill/>
          </a:ln>
        </p:spPr>
        <p:txBody>
          <a:bodyPr vert="horz" wrap="square" lIns="91440" tIns="45720" rIns="91440" bIns="45720" rtlCol="0" anchor="ctr">
            <a:normAutofit/>
          </a:bodyPr>
          <a:lstStyle/>
          <a:p>
            <a:r>
              <a:rPr lang="en-US" sz="4800" b="1" kern="1200" dirty="0">
                <a:solidFill>
                  <a:srgbClr val="FFFFFF"/>
                </a:solidFill>
                <a:latin typeface="+mj-lt"/>
                <a:ea typeface="+mj-ea"/>
                <a:cs typeface="+mj-cs"/>
              </a:rPr>
              <a:t>RISK FACTORS</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WARNING SIGNS</a:t>
            </a:r>
            <a:br>
              <a:rPr lang="en-US" sz="4800" b="1" kern="1200" dirty="0">
                <a:solidFill>
                  <a:srgbClr val="FFFFFF"/>
                </a:solidFill>
                <a:latin typeface="+mj-lt"/>
                <a:ea typeface="+mj-ea"/>
                <a:cs typeface="+mj-cs"/>
              </a:rPr>
            </a:br>
            <a:r>
              <a:rPr lang="en-US" sz="4800" b="1" kern="1200" dirty="0">
                <a:solidFill>
                  <a:srgbClr val="FFFFFF"/>
                </a:solidFill>
                <a:latin typeface="+mj-lt"/>
                <a:ea typeface="+mj-ea"/>
                <a:cs typeface="+mj-cs"/>
              </a:rPr>
              <a:t>PROTECTIVE FACTORS</a:t>
            </a:r>
          </a:p>
        </p:txBody>
      </p:sp>
      <p:sp>
        <p:nvSpPr>
          <p:cNvPr id="6" name="Footer Placeholder 3">
            <a:extLst>
              <a:ext uri="{FF2B5EF4-FFF2-40B4-BE49-F238E27FC236}">
                <a16:creationId xmlns:a16="http://schemas.microsoft.com/office/drawing/2014/main" id="{12A257ED-DF62-46D4-9BD2-0C4D2FFFF809}"/>
              </a:ext>
            </a:extLst>
          </p:cNvPr>
          <p:cNvSpPr>
            <a:spLocks noGrp="1"/>
          </p:cNvSpPr>
          <p:nvPr>
            <p:ph type="ftr" sz="quarter" idx="11"/>
          </p:nvPr>
        </p:nvSpPr>
        <p:spPr>
          <a:xfrm>
            <a:off x="5498590" y="6318821"/>
            <a:ext cx="5076585" cy="320040"/>
          </a:xfrm>
        </p:spPr>
        <p:txBody>
          <a:bodyPr vert="horz" lIns="91440" tIns="45720" rIns="91440" bIns="45720" rtlCol="0" anchor="ctr">
            <a:normAutofit/>
          </a:bodyPr>
          <a:lstStyle/>
          <a:p>
            <a:pPr algn="r">
              <a:spcAft>
                <a:spcPts val="600"/>
              </a:spcAft>
            </a:pPr>
            <a:r>
              <a:rPr lang="en-US" sz="1200" kern="1200" dirty="0">
                <a:solidFill>
                  <a:srgbClr val="FFFFFF">
                    <a:alpha val="80000"/>
                  </a:srgbClr>
                </a:solidFill>
                <a:latin typeface="+mn-lt"/>
                <a:ea typeface="+mn-ea"/>
                <a:cs typeface="+mn-cs"/>
              </a:rPr>
              <a:t>Do Better, Be Better, Think Better</a:t>
            </a:r>
          </a:p>
        </p:txBody>
      </p:sp>
      <p:pic>
        <p:nvPicPr>
          <p:cNvPr id="7" name="Picture 6">
            <a:extLst>
              <a:ext uri="{FF2B5EF4-FFF2-40B4-BE49-F238E27FC236}">
                <a16:creationId xmlns:a16="http://schemas.microsoft.com/office/drawing/2014/main" id="{276C5C3F-1001-453D-85C1-3149F50DCFB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467" y="5709903"/>
            <a:ext cx="1620821" cy="630534"/>
          </a:xfrm>
          <a:prstGeom prst="rect">
            <a:avLst/>
          </a:prstGeom>
        </p:spPr>
      </p:pic>
    </p:spTree>
    <p:extLst>
      <p:ext uri="{BB962C8B-B14F-4D97-AF65-F5344CB8AC3E}">
        <p14:creationId xmlns:p14="http://schemas.microsoft.com/office/powerpoint/2010/main" val="252091448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6C45-0CB6-4BED-838C-26C25573C9E6}"/>
              </a:ext>
            </a:extLst>
          </p:cNvPr>
          <p:cNvSpPr>
            <a:spLocks noGrp="1"/>
          </p:cNvSpPr>
          <p:nvPr>
            <p:ph type="title"/>
          </p:nvPr>
        </p:nvSpPr>
        <p:spPr>
          <a:xfrm>
            <a:off x="714487" y="369623"/>
            <a:ext cx="10515600" cy="892885"/>
          </a:xfrm>
        </p:spPr>
        <p:txBody>
          <a:bodyPr>
            <a:normAutofit fontScale="90000"/>
          </a:bodyPr>
          <a:lstStyle/>
          <a:p>
            <a:r>
              <a:rPr lang="en-US" b="1" dirty="0"/>
              <a:t>What leads to suicide? </a:t>
            </a:r>
            <a:br>
              <a:rPr lang="en-US" b="1" dirty="0"/>
            </a:br>
            <a:endParaRPr lang="en-US" b="1" dirty="0"/>
          </a:p>
        </p:txBody>
      </p:sp>
      <p:sp>
        <p:nvSpPr>
          <p:cNvPr id="3" name="Content Placeholder 2">
            <a:extLst>
              <a:ext uri="{FF2B5EF4-FFF2-40B4-BE49-F238E27FC236}">
                <a16:creationId xmlns:a16="http://schemas.microsoft.com/office/drawing/2014/main" id="{2EA25CF7-D282-4174-9149-4006E5F4312F}"/>
              </a:ext>
            </a:extLst>
          </p:cNvPr>
          <p:cNvSpPr>
            <a:spLocks noGrp="1"/>
          </p:cNvSpPr>
          <p:nvPr>
            <p:ph idx="1"/>
          </p:nvPr>
        </p:nvSpPr>
        <p:spPr>
          <a:xfrm>
            <a:off x="757813" y="1443788"/>
            <a:ext cx="10515600" cy="4351338"/>
          </a:xfrm>
        </p:spPr>
        <p:txBody>
          <a:bodyPr>
            <a:normAutofit/>
          </a:bodyPr>
          <a:lstStyle/>
          <a:p>
            <a:endParaRPr lang="en-US" dirty="0"/>
          </a:p>
          <a:p>
            <a:r>
              <a:rPr lang="en-US" dirty="0"/>
              <a:t>Suicide most often occurs when stressors exceed current coping abilities of someone suffering from a mental health condition.</a:t>
            </a:r>
          </a:p>
          <a:p>
            <a:r>
              <a:rPr lang="en-US" dirty="0"/>
              <a:t>Depression is the most common condition associated with suicide, and it is often undiagnosed or untreated. </a:t>
            </a:r>
          </a:p>
          <a:p>
            <a:r>
              <a:rPr lang="en-US" dirty="0"/>
              <a:t>Conditions like depression, anxiety and substance problems, especially when unaddressed, increase risk for suicide. </a:t>
            </a:r>
          </a:p>
        </p:txBody>
      </p:sp>
      <p:sp>
        <p:nvSpPr>
          <p:cNvPr id="4" name="Footer Placeholder 3">
            <a:extLst>
              <a:ext uri="{FF2B5EF4-FFF2-40B4-BE49-F238E27FC236}">
                <a16:creationId xmlns:a16="http://schemas.microsoft.com/office/drawing/2014/main" id="{3AB56AD6-9AA7-4BCB-913C-09F1B8856B9A}"/>
              </a:ext>
            </a:extLst>
          </p:cNvPr>
          <p:cNvSpPr>
            <a:spLocks noGrp="1"/>
          </p:cNvSpPr>
          <p:nvPr>
            <p:ph type="ftr" sz="quarter" idx="11"/>
          </p:nvPr>
        </p:nvSpPr>
        <p:spPr>
          <a:xfrm>
            <a:off x="4132006" y="6078802"/>
            <a:ext cx="4114800" cy="409575"/>
          </a:xfrm>
        </p:spPr>
        <p:txBody>
          <a:bodyPr/>
          <a:lstStyle/>
          <a:p>
            <a:r>
              <a:rPr lang="en-US" dirty="0"/>
              <a:t>Do Better, Be Better, Think Better</a:t>
            </a:r>
          </a:p>
        </p:txBody>
      </p:sp>
    </p:spTree>
    <p:extLst>
      <p:ext uri="{BB962C8B-B14F-4D97-AF65-F5344CB8AC3E}">
        <p14:creationId xmlns:p14="http://schemas.microsoft.com/office/powerpoint/2010/main" val="349312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furniture&#10;&#10;Description generated with high confidence">
            <a:extLst>
              <a:ext uri="{FF2B5EF4-FFF2-40B4-BE49-F238E27FC236}">
                <a16:creationId xmlns:a16="http://schemas.microsoft.com/office/drawing/2014/main" id="{5E237552-9F90-43E0-AB78-A271FB2E5CF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5126" y="932153"/>
            <a:ext cx="6780700" cy="5390656"/>
          </a:xfrm>
          <a:prstGeom prst="rect">
            <a:avLst/>
          </a:prstGeom>
        </p:spPr>
      </p:pic>
      <p:sp>
        <p:nvSpPr>
          <p:cNvPr id="11"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40903-09BB-49DD-8CDE-762ABC5C1D75}"/>
              </a:ext>
            </a:extLst>
          </p:cNvPr>
          <p:cNvSpPr>
            <a:spLocks noGrp="1"/>
          </p:cNvSpPr>
          <p:nvPr>
            <p:ph type="title"/>
          </p:nvPr>
        </p:nvSpPr>
        <p:spPr>
          <a:xfrm>
            <a:off x="803868" y="1703196"/>
            <a:ext cx="2853732" cy="3064747"/>
          </a:xfrm>
          <a:noFill/>
        </p:spPr>
        <p:txBody>
          <a:bodyPr vert="horz" lIns="91440" tIns="45720" rIns="91440" bIns="45720" rtlCol="0" anchor="ctr">
            <a:normAutofit/>
          </a:bodyPr>
          <a:lstStyle/>
          <a:p>
            <a:pPr algn="ctr"/>
            <a:r>
              <a:rPr lang="en-US" sz="2400" dirty="0">
                <a:solidFill>
                  <a:schemeClr val="bg1"/>
                </a:solidFill>
              </a:rPr>
              <a:t>Risk factors are characteristics or conditions that increase the chance that a person may try to take their life and endure over a period of time</a:t>
            </a:r>
            <a:br>
              <a:rPr lang="en-US" sz="2400" dirty="0">
                <a:solidFill>
                  <a:schemeClr val="bg1"/>
                </a:solidFill>
              </a:rPr>
            </a:br>
            <a:endParaRPr lang="en-US" sz="2400" kern="1200" dirty="0">
              <a:solidFill>
                <a:schemeClr val="bg1"/>
              </a:solidFill>
              <a:latin typeface="+mj-lt"/>
              <a:ea typeface="+mj-ea"/>
              <a:cs typeface="+mj-cs"/>
            </a:endParaRPr>
          </a:p>
        </p:txBody>
      </p:sp>
      <p:sp>
        <p:nvSpPr>
          <p:cNvPr id="4" name="Footer Placeholder 3">
            <a:extLst>
              <a:ext uri="{FF2B5EF4-FFF2-40B4-BE49-F238E27FC236}">
                <a16:creationId xmlns:a16="http://schemas.microsoft.com/office/drawing/2014/main" id="{32778EED-A4FE-422F-9BBC-379730A2E8B4}"/>
              </a:ext>
            </a:extLst>
          </p:cNvPr>
          <p:cNvSpPr>
            <a:spLocks noGrp="1"/>
          </p:cNvSpPr>
          <p:nvPr>
            <p:ph type="ftr" sz="quarter" idx="11"/>
          </p:nvPr>
        </p:nvSpPr>
        <p:spPr>
          <a:xfrm>
            <a:off x="4822365" y="6225721"/>
            <a:ext cx="6210300" cy="365125"/>
          </a:xfrm>
        </p:spPr>
        <p:txBody>
          <a:bodyPr vert="horz" lIns="91440" tIns="45720" rIns="91440" bIns="45720" rtlCol="0" anchor="ctr">
            <a:normAutofit/>
          </a:bodyPr>
          <a:lstStyle/>
          <a:p>
            <a:pPr algn="l">
              <a:spcAft>
                <a:spcPts val="600"/>
              </a:spcAft>
            </a:pPr>
            <a:r>
              <a:rPr lang="en-US" sz="1600" kern="1200" dirty="0">
                <a:solidFill>
                  <a:schemeClr val="tx1">
                    <a:alpha val="80000"/>
                  </a:schemeClr>
                </a:solidFill>
                <a:latin typeface="+mn-lt"/>
                <a:ea typeface="+mn-ea"/>
                <a:cs typeface="+mn-cs"/>
              </a:rPr>
              <a:t>Do Better, Be Better, Think Better</a:t>
            </a:r>
          </a:p>
        </p:txBody>
      </p:sp>
      <p:sp>
        <p:nvSpPr>
          <p:cNvPr id="3" name="Rectangle 2">
            <a:extLst>
              <a:ext uri="{FF2B5EF4-FFF2-40B4-BE49-F238E27FC236}">
                <a16:creationId xmlns:a16="http://schemas.microsoft.com/office/drawing/2014/main" id="{54E84764-0D31-4918-8367-317B0BB9097B}"/>
              </a:ext>
            </a:extLst>
          </p:cNvPr>
          <p:cNvSpPr/>
          <p:nvPr/>
        </p:nvSpPr>
        <p:spPr>
          <a:xfrm>
            <a:off x="5354725" y="1902877"/>
            <a:ext cx="1191776" cy="461665"/>
          </a:xfrm>
          <a:prstGeom prst="rect">
            <a:avLst/>
          </a:prstGeom>
        </p:spPr>
        <p:txBody>
          <a:bodyPr wrap="square">
            <a:spAutoFit/>
          </a:bodyPr>
          <a:lstStyle/>
          <a:p>
            <a:r>
              <a:rPr lang="en-US" sz="2400" b="1" dirty="0"/>
              <a:t>Health/</a:t>
            </a:r>
          </a:p>
        </p:txBody>
      </p:sp>
      <p:sp>
        <p:nvSpPr>
          <p:cNvPr id="5" name="Rectangle 4">
            <a:extLst>
              <a:ext uri="{FF2B5EF4-FFF2-40B4-BE49-F238E27FC236}">
                <a16:creationId xmlns:a16="http://schemas.microsoft.com/office/drawing/2014/main" id="{7ED1EC6B-5906-4EFB-9078-171A17C90C96}"/>
              </a:ext>
            </a:extLst>
          </p:cNvPr>
          <p:cNvSpPr/>
          <p:nvPr/>
        </p:nvSpPr>
        <p:spPr>
          <a:xfrm>
            <a:off x="7026079" y="2259595"/>
            <a:ext cx="2265296" cy="461665"/>
          </a:xfrm>
          <a:prstGeom prst="rect">
            <a:avLst/>
          </a:prstGeom>
        </p:spPr>
        <p:txBody>
          <a:bodyPr wrap="square">
            <a:spAutoFit/>
          </a:bodyPr>
          <a:lstStyle/>
          <a:p>
            <a:r>
              <a:rPr lang="en-US" sz="2400" b="1" dirty="0"/>
              <a:t>Environmental</a:t>
            </a:r>
          </a:p>
        </p:txBody>
      </p:sp>
    </p:spTree>
    <p:extLst>
      <p:ext uri="{BB962C8B-B14F-4D97-AF65-F5344CB8AC3E}">
        <p14:creationId xmlns:p14="http://schemas.microsoft.com/office/powerpoint/2010/main" val="3190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91B8-6A5D-402A-9AEF-DDED6FF3F19C}"/>
              </a:ext>
            </a:extLst>
          </p:cNvPr>
          <p:cNvSpPr>
            <a:spLocks noGrp="1"/>
          </p:cNvSpPr>
          <p:nvPr>
            <p:ph type="title"/>
          </p:nvPr>
        </p:nvSpPr>
        <p:spPr>
          <a:xfrm>
            <a:off x="2173045" y="198381"/>
            <a:ext cx="9180754" cy="839731"/>
          </a:xfrm>
        </p:spPr>
        <p:txBody>
          <a:bodyPr/>
          <a:lstStyle/>
          <a:p>
            <a:r>
              <a:rPr lang="en-US" b="1" dirty="0"/>
              <a:t>About Us</a:t>
            </a:r>
          </a:p>
        </p:txBody>
      </p:sp>
      <p:sp>
        <p:nvSpPr>
          <p:cNvPr id="3" name="Content Placeholder 2">
            <a:extLst>
              <a:ext uri="{FF2B5EF4-FFF2-40B4-BE49-F238E27FC236}">
                <a16:creationId xmlns:a16="http://schemas.microsoft.com/office/drawing/2014/main" id="{470275BE-7852-4FD8-81EF-6A70E0CA481B}"/>
              </a:ext>
            </a:extLst>
          </p:cNvPr>
          <p:cNvSpPr>
            <a:spLocks noGrp="1"/>
          </p:cNvSpPr>
          <p:nvPr>
            <p:ph idx="1"/>
          </p:nvPr>
        </p:nvSpPr>
        <p:spPr>
          <a:xfrm>
            <a:off x="483198" y="1253330"/>
            <a:ext cx="6896548" cy="4986105"/>
          </a:xfrm>
        </p:spPr>
        <p:txBody>
          <a:bodyPr>
            <a:normAutofit fontScale="92500" lnSpcReduction="20000"/>
          </a:bodyPr>
          <a:lstStyle/>
          <a:p>
            <a:r>
              <a:rPr lang="en-US" dirty="0"/>
              <a:t>Adolescent &amp; Family Behavioral Health Services</a:t>
            </a:r>
          </a:p>
          <a:p>
            <a:pPr lvl="1"/>
            <a:r>
              <a:rPr lang="en-US" dirty="0"/>
              <a:t>Dr. Valencia Agnew</a:t>
            </a:r>
          </a:p>
          <a:p>
            <a:pPr lvl="1"/>
            <a:r>
              <a:rPr lang="en-US" dirty="0"/>
              <a:t>(616) 719-0194, </a:t>
            </a:r>
            <a:r>
              <a:rPr lang="en-US" dirty="0">
                <a:hlinkClick r:id="rId2"/>
              </a:rPr>
              <a:t>www.AdolescentFamilyBHS.com</a:t>
            </a:r>
            <a:r>
              <a:rPr lang="en-US" dirty="0"/>
              <a:t>, AFBHS@comcast.net</a:t>
            </a:r>
          </a:p>
          <a:p>
            <a:r>
              <a:rPr lang="en-US" dirty="0"/>
              <a:t>Psychologists, Social Workers, Licensed Professional Counselors</a:t>
            </a:r>
          </a:p>
          <a:p>
            <a:r>
              <a:rPr lang="en-US" dirty="0"/>
              <a:t>One of two with Comprehensive DBT Program</a:t>
            </a:r>
          </a:p>
          <a:p>
            <a:r>
              <a:rPr lang="en-US" dirty="0"/>
              <a:t>Only Accredited Program in Michigan</a:t>
            </a:r>
          </a:p>
          <a:p>
            <a:r>
              <a:rPr lang="en-US" dirty="0"/>
              <a:t>Multiple Awards and Recognitions</a:t>
            </a:r>
          </a:p>
          <a:p>
            <a:r>
              <a:rPr lang="en-US" dirty="0"/>
              <a:t>Only Family Matters Program</a:t>
            </a:r>
          </a:p>
          <a:p>
            <a:r>
              <a:rPr lang="en-US" dirty="0"/>
              <a:t>DBT Groups – Men, Women, Adolescents, Tweens, Kids</a:t>
            </a:r>
          </a:p>
          <a:p>
            <a:r>
              <a:rPr lang="en-US" dirty="0"/>
              <a:t>Couples Communication Skills Groups</a:t>
            </a:r>
          </a:p>
          <a:p>
            <a:pPr marL="457200" lvl="1" indent="0">
              <a:buNone/>
            </a:pPr>
            <a:endParaRPr lang="en-US" dirty="0"/>
          </a:p>
        </p:txBody>
      </p:sp>
      <p:pic>
        <p:nvPicPr>
          <p:cNvPr id="5" name="Picture 4" descr="A screenshot of a cell phone screen with text&#10;&#10;Description generated with very high confidence">
            <a:extLst>
              <a:ext uri="{FF2B5EF4-FFF2-40B4-BE49-F238E27FC236}">
                <a16:creationId xmlns:a16="http://schemas.microsoft.com/office/drawing/2014/main" id="{ACD414D5-8AC0-425E-A18C-1E9286326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573" y="347115"/>
            <a:ext cx="4081229" cy="5935351"/>
          </a:xfrm>
          <a:prstGeom prst="rect">
            <a:avLst/>
          </a:prstGeom>
        </p:spPr>
      </p:pic>
    </p:spTree>
    <p:extLst>
      <p:ext uri="{BB962C8B-B14F-4D97-AF65-F5344CB8AC3E}">
        <p14:creationId xmlns:p14="http://schemas.microsoft.com/office/powerpoint/2010/main" val="328864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2B5A-6FCE-4B3F-B620-CC0FBFE1CC05}"/>
              </a:ext>
            </a:extLst>
          </p:cNvPr>
          <p:cNvSpPr>
            <a:spLocks noGrp="1"/>
          </p:cNvSpPr>
          <p:nvPr>
            <p:ph type="title"/>
          </p:nvPr>
        </p:nvSpPr>
        <p:spPr>
          <a:xfrm>
            <a:off x="795170" y="466203"/>
            <a:ext cx="10515600" cy="740194"/>
          </a:xfrm>
        </p:spPr>
        <p:txBody>
          <a:bodyPr>
            <a:normAutofit fontScale="90000"/>
          </a:bodyPr>
          <a:lstStyle/>
          <a:p>
            <a:r>
              <a:rPr lang="en-US" b="1" dirty="0"/>
              <a:t>Environmental Factors </a:t>
            </a:r>
            <a:br>
              <a:rPr lang="en-US" b="1" dirty="0"/>
            </a:br>
            <a:endParaRPr lang="en-US" b="1" dirty="0"/>
          </a:p>
        </p:txBody>
      </p:sp>
      <p:sp>
        <p:nvSpPr>
          <p:cNvPr id="3" name="Content Placeholder 2">
            <a:extLst>
              <a:ext uri="{FF2B5EF4-FFF2-40B4-BE49-F238E27FC236}">
                <a16:creationId xmlns:a16="http://schemas.microsoft.com/office/drawing/2014/main" id="{7693BA64-5544-4236-B001-E60BA99AA26A}"/>
              </a:ext>
            </a:extLst>
          </p:cNvPr>
          <p:cNvSpPr>
            <a:spLocks noGrp="1"/>
          </p:cNvSpPr>
          <p:nvPr>
            <p:ph idx="1"/>
          </p:nvPr>
        </p:nvSpPr>
        <p:spPr>
          <a:xfrm>
            <a:off x="931606" y="985481"/>
            <a:ext cx="10515600" cy="5006975"/>
          </a:xfrm>
        </p:spPr>
        <p:txBody>
          <a:bodyPr>
            <a:normAutofit/>
          </a:bodyPr>
          <a:lstStyle/>
          <a:p>
            <a:r>
              <a:rPr lang="en-US" dirty="0"/>
              <a:t>Stressful life events which may include a death, divorce, or job loss, break ups, loss of any nature </a:t>
            </a:r>
          </a:p>
          <a:p>
            <a:r>
              <a:rPr lang="en-US" dirty="0"/>
              <a:t>Prolonged stress factors which may include harassment, bullying, relationship problems, and unemployment </a:t>
            </a:r>
          </a:p>
          <a:p>
            <a:r>
              <a:rPr lang="en-US" dirty="0"/>
              <a:t>Access to lethal means including firearms and drugs </a:t>
            </a:r>
          </a:p>
          <a:p>
            <a:r>
              <a:rPr lang="en-US" dirty="0"/>
              <a:t>Exposure to another person’s suicide, or to graphic or sensationalized accounts of suicide </a:t>
            </a:r>
          </a:p>
          <a:p>
            <a:endParaRPr lang="en-US" dirty="0"/>
          </a:p>
          <a:p>
            <a:pPr marL="0" indent="0">
              <a:buNone/>
            </a:pPr>
            <a:r>
              <a:rPr lang="en-US" sz="4000" dirty="0"/>
              <a:t>Health Factors</a:t>
            </a:r>
          </a:p>
          <a:p>
            <a:r>
              <a:rPr lang="en-US" dirty="0"/>
              <a:t>Serious or chronic health condition and/or pain </a:t>
            </a:r>
          </a:p>
          <a:p>
            <a:pPr marL="0" indent="0">
              <a:buNone/>
            </a:pPr>
            <a:endParaRPr lang="en-US" dirty="0"/>
          </a:p>
        </p:txBody>
      </p:sp>
      <p:sp>
        <p:nvSpPr>
          <p:cNvPr id="4" name="Footer Placeholder 3">
            <a:extLst>
              <a:ext uri="{FF2B5EF4-FFF2-40B4-BE49-F238E27FC236}">
                <a16:creationId xmlns:a16="http://schemas.microsoft.com/office/drawing/2014/main" id="{BDE38398-B3AC-4F62-82B6-D803D6F55809}"/>
              </a:ext>
            </a:extLst>
          </p:cNvPr>
          <p:cNvSpPr>
            <a:spLocks noGrp="1"/>
          </p:cNvSpPr>
          <p:nvPr>
            <p:ph type="ftr" sz="quarter" idx="11"/>
          </p:nvPr>
        </p:nvSpPr>
        <p:spPr>
          <a:xfrm>
            <a:off x="4132006" y="6073778"/>
            <a:ext cx="4114800" cy="409575"/>
          </a:xfrm>
        </p:spPr>
        <p:txBody>
          <a:bodyPr/>
          <a:lstStyle/>
          <a:p>
            <a:r>
              <a:rPr lang="en-US" dirty="0"/>
              <a:t>Do Better, Be Better, Think Better</a:t>
            </a:r>
          </a:p>
        </p:txBody>
      </p:sp>
    </p:spTree>
    <p:extLst>
      <p:ext uri="{BB962C8B-B14F-4D97-AF65-F5344CB8AC3E}">
        <p14:creationId xmlns:p14="http://schemas.microsoft.com/office/powerpoint/2010/main" val="320050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AA720-BF74-481D-9044-B79FAE562820}"/>
              </a:ext>
            </a:extLst>
          </p:cNvPr>
          <p:cNvSpPr>
            <a:spLocks noGrp="1"/>
          </p:cNvSpPr>
          <p:nvPr>
            <p:ph idx="1"/>
          </p:nvPr>
        </p:nvSpPr>
        <p:spPr>
          <a:xfrm>
            <a:off x="677732" y="527125"/>
            <a:ext cx="10676068" cy="5649838"/>
          </a:xfrm>
        </p:spPr>
        <p:txBody>
          <a:bodyPr>
            <a:normAutofit/>
          </a:bodyPr>
          <a:lstStyle/>
          <a:p>
            <a:pPr marL="0" indent="0">
              <a:buNone/>
            </a:pPr>
            <a:r>
              <a:rPr lang="en-US" sz="3600" b="1" dirty="0"/>
              <a:t>Historical Factors</a:t>
            </a:r>
          </a:p>
          <a:p>
            <a:r>
              <a:rPr lang="en-US" sz="3200" dirty="0"/>
              <a:t>Previous suicide attempts </a:t>
            </a:r>
          </a:p>
          <a:p>
            <a:r>
              <a:rPr lang="en-US" sz="3200" dirty="0"/>
              <a:t>Family history of suicide attempts </a:t>
            </a:r>
          </a:p>
          <a:p>
            <a:endParaRPr lang="en-US" sz="3200" dirty="0"/>
          </a:p>
          <a:p>
            <a:pPr marL="0" indent="0">
              <a:buNone/>
            </a:pPr>
            <a:r>
              <a:rPr lang="en-US" sz="3600" b="1" dirty="0"/>
              <a:t>Suicide risk in teens is clearly linked to seven disorders</a:t>
            </a:r>
          </a:p>
          <a:p>
            <a:r>
              <a:rPr lang="en-US" sz="3200" dirty="0"/>
              <a:t>Depressive and Anxiety  </a:t>
            </a:r>
          </a:p>
          <a:p>
            <a:r>
              <a:rPr lang="en-US" sz="3200" dirty="0"/>
              <a:t>Conduct Disorder </a:t>
            </a:r>
          </a:p>
          <a:p>
            <a:r>
              <a:rPr lang="en-US" sz="3200" dirty="0"/>
              <a:t>Schizophrenia and Bipolar Disorder</a:t>
            </a:r>
          </a:p>
          <a:p>
            <a:r>
              <a:rPr lang="en-US" sz="3200" dirty="0"/>
              <a:t>Eating Disorders  and Substance Use Disorders </a:t>
            </a:r>
          </a:p>
          <a:p>
            <a:endParaRPr lang="en-US" sz="3200" dirty="0"/>
          </a:p>
          <a:p>
            <a:endParaRPr lang="en-US" sz="3200" dirty="0"/>
          </a:p>
          <a:p>
            <a:pPr marL="0" indent="0">
              <a:buNone/>
            </a:pPr>
            <a:endParaRPr lang="en-US" sz="3200" dirty="0"/>
          </a:p>
        </p:txBody>
      </p:sp>
      <p:sp>
        <p:nvSpPr>
          <p:cNvPr id="4" name="Footer Placeholder 3">
            <a:extLst>
              <a:ext uri="{FF2B5EF4-FFF2-40B4-BE49-F238E27FC236}">
                <a16:creationId xmlns:a16="http://schemas.microsoft.com/office/drawing/2014/main" id="{889C8207-8F5C-4F35-9AA5-8C7B6CDBA5C2}"/>
              </a:ext>
            </a:extLst>
          </p:cNvPr>
          <p:cNvSpPr>
            <a:spLocks noGrp="1"/>
          </p:cNvSpPr>
          <p:nvPr>
            <p:ph type="ftr" sz="quarter" idx="11"/>
          </p:nvPr>
        </p:nvSpPr>
        <p:spPr>
          <a:xfrm>
            <a:off x="4132006" y="6073778"/>
            <a:ext cx="4114800" cy="409575"/>
          </a:xfrm>
        </p:spPr>
        <p:txBody>
          <a:bodyPr/>
          <a:lstStyle/>
          <a:p>
            <a:r>
              <a:rPr lang="en-US" dirty="0"/>
              <a:t>Do Better, Be Better, Think Better</a:t>
            </a:r>
          </a:p>
        </p:txBody>
      </p:sp>
    </p:spTree>
    <p:extLst>
      <p:ext uri="{BB962C8B-B14F-4D97-AF65-F5344CB8AC3E}">
        <p14:creationId xmlns:p14="http://schemas.microsoft.com/office/powerpoint/2010/main" val="230675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6903-921C-4895-9187-F2C739D654EC}"/>
              </a:ext>
            </a:extLst>
          </p:cNvPr>
          <p:cNvSpPr>
            <a:spLocks noGrp="1"/>
          </p:cNvSpPr>
          <p:nvPr>
            <p:ph type="title"/>
          </p:nvPr>
        </p:nvSpPr>
        <p:spPr>
          <a:xfrm>
            <a:off x="1385278" y="1520092"/>
            <a:ext cx="2545862" cy="1325563"/>
          </a:xfrm>
        </p:spPr>
        <p:txBody>
          <a:bodyPr/>
          <a:lstStyle/>
          <a:p>
            <a:pPr algn="ctr"/>
            <a:r>
              <a:rPr lang="en-US" b="1" dirty="0"/>
              <a:t>Bullying</a:t>
            </a:r>
          </a:p>
        </p:txBody>
      </p:sp>
      <p:sp>
        <p:nvSpPr>
          <p:cNvPr id="3" name="Content Placeholder 2">
            <a:extLst>
              <a:ext uri="{FF2B5EF4-FFF2-40B4-BE49-F238E27FC236}">
                <a16:creationId xmlns:a16="http://schemas.microsoft.com/office/drawing/2014/main" id="{19399792-A6E1-4619-8A59-AAAA3EA72120}"/>
              </a:ext>
            </a:extLst>
          </p:cNvPr>
          <p:cNvSpPr>
            <a:spLocks noGrp="1"/>
          </p:cNvSpPr>
          <p:nvPr>
            <p:ph idx="1"/>
          </p:nvPr>
        </p:nvSpPr>
        <p:spPr>
          <a:xfrm>
            <a:off x="4845538" y="1258277"/>
            <a:ext cx="7153520" cy="5100997"/>
          </a:xfrm>
        </p:spPr>
        <p:txBody>
          <a:bodyPr>
            <a:normAutofit fontScale="92500"/>
          </a:bodyPr>
          <a:lstStyle/>
          <a:p>
            <a:r>
              <a:rPr lang="en-US" dirty="0"/>
              <a:t>Youth who report both being bullied and bullying others have the highest rates of negative mental health outcomes, including depression, anxiety, and thinking about suicide. </a:t>
            </a:r>
          </a:p>
          <a:p>
            <a:r>
              <a:rPr lang="en-US" dirty="0"/>
              <a:t>Youth who report being frequently bullied by others are at increased risk of suicide related behaviors, and negative physical and mental health outcomes. </a:t>
            </a:r>
          </a:p>
          <a:p>
            <a:r>
              <a:rPr lang="en-US" dirty="0">
                <a:solidFill>
                  <a:schemeClr val="tx1"/>
                </a:solidFill>
              </a:rPr>
              <a:t>Youth who report frequently bullying others are at high, long-term risk for suicide related behavior. </a:t>
            </a:r>
          </a:p>
          <a:p>
            <a:r>
              <a:rPr lang="en-US" dirty="0"/>
              <a:t>In youth, bullying behavior and suicide-related behavior are closely related. </a:t>
            </a:r>
          </a:p>
          <a:p>
            <a:endParaRPr lang="en-US" dirty="0"/>
          </a:p>
        </p:txBody>
      </p:sp>
      <p:pic>
        <p:nvPicPr>
          <p:cNvPr id="2050" name="Picture 2" descr="Image result for bullying">
            <a:extLst>
              <a:ext uri="{FF2B5EF4-FFF2-40B4-BE49-F238E27FC236}">
                <a16:creationId xmlns:a16="http://schemas.microsoft.com/office/drawing/2014/main" id="{51D23120-90A6-4DCE-8AAF-A93032C21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13" y="3188677"/>
            <a:ext cx="3582051" cy="21492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B9112D20-DE1D-43B0-BE79-01BAC9F45DF1}"/>
              </a:ext>
            </a:extLst>
          </p:cNvPr>
          <p:cNvCxnSpPr/>
          <p:nvPr/>
        </p:nvCxnSpPr>
        <p:spPr>
          <a:xfrm>
            <a:off x="4572000" y="1258277"/>
            <a:ext cx="0" cy="46892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37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DDF288-DA6C-4A53-BC70-BEE8E3261CDC}"/>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987606">
            <a:off x="7885878" y="2466543"/>
            <a:ext cx="4368800" cy="2722808"/>
          </a:xfrm>
          <a:prstGeom prst="rect">
            <a:avLst/>
          </a:prstGeom>
        </p:spPr>
      </p:pic>
      <p:sp>
        <p:nvSpPr>
          <p:cNvPr id="3" name="Content Placeholder 2">
            <a:extLst>
              <a:ext uri="{FF2B5EF4-FFF2-40B4-BE49-F238E27FC236}">
                <a16:creationId xmlns:a16="http://schemas.microsoft.com/office/drawing/2014/main" id="{8B3E8672-CA41-4699-B411-8E1144CA5DAD}"/>
              </a:ext>
            </a:extLst>
          </p:cNvPr>
          <p:cNvSpPr>
            <a:spLocks noGrp="1"/>
          </p:cNvSpPr>
          <p:nvPr>
            <p:ph idx="1"/>
          </p:nvPr>
        </p:nvSpPr>
        <p:spPr>
          <a:xfrm>
            <a:off x="249294" y="1667435"/>
            <a:ext cx="8926980" cy="4550485"/>
          </a:xfrm>
        </p:spPr>
        <p:txBody>
          <a:bodyPr>
            <a:normAutofit/>
          </a:bodyPr>
          <a:lstStyle/>
          <a:p>
            <a:r>
              <a:rPr lang="en-US" b="1" dirty="0"/>
              <a:t>Warning Signs </a:t>
            </a:r>
            <a:r>
              <a:rPr lang="en-US" dirty="0"/>
              <a:t>are the expression of the suicidal risk and signal an imminent suicide risk.</a:t>
            </a:r>
          </a:p>
          <a:p>
            <a:r>
              <a:rPr lang="en-US" dirty="0"/>
              <a:t>Changes in behavior or the presence of entirely new behaviors. Their typical range of behavior that lasts for a few weeks</a:t>
            </a:r>
          </a:p>
          <a:p>
            <a:r>
              <a:rPr lang="en-US" dirty="0"/>
              <a:t>This is of sharpest concern if the new or changed behavior is related to a painful event, loss, or change. </a:t>
            </a:r>
          </a:p>
          <a:p>
            <a:r>
              <a:rPr lang="en-US" dirty="0"/>
              <a:t>Most people who take their lives exhibit one or more warning signs, either through what they say or what they do. </a:t>
            </a:r>
          </a:p>
          <a:p>
            <a:endParaRPr lang="en-US" dirty="0"/>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F3AF5D74-1F6A-45C2-851D-93B81A0B253F}"/>
              </a:ext>
            </a:extLst>
          </p:cNvPr>
          <p:cNvSpPr>
            <a:spLocks noGrp="1"/>
          </p:cNvSpPr>
          <p:nvPr>
            <p:ph type="ftr" sz="quarter" idx="11"/>
          </p:nvPr>
        </p:nvSpPr>
        <p:spPr>
          <a:xfrm>
            <a:off x="4132006" y="6073778"/>
            <a:ext cx="4114800" cy="409575"/>
          </a:xfrm>
        </p:spPr>
        <p:txBody>
          <a:bodyPr/>
          <a:lstStyle/>
          <a:p>
            <a:r>
              <a:rPr lang="en-US" dirty="0"/>
              <a:t>Do Better, Be Better, Think Better</a:t>
            </a:r>
          </a:p>
        </p:txBody>
      </p:sp>
      <p:sp>
        <p:nvSpPr>
          <p:cNvPr id="5" name="Title 1">
            <a:extLst>
              <a:ext uri="{FF2B5EF4-FFF2-40B4-BE49-F238E27FC236}">
                <a16:creationId xmlns:a16="http://schemas.microsoft.com/office/drawing/2014/main" id="{E826AABE-9B71-4C34-93BD-EBBFE1B25230}"/>
              </a:ext>
            </a:extLst>
          </p:cNvPr>
          <p:cNvSpPr>
            <a:spLocks noGrp="1"/>
          </p:cNvSpPr>
          <p:nvPr>
            <p:ph type="title"/>
          </p:nvPr>
        </p:nvSpPr>
        <p:spPr>
          <a:xfrm>
            <a:off x="510091" y="0"/>
            <a:ext cx="10515600" cy="1325563"/>
          </a:xfrm>
        </p:spPr>
        <p:txBody>
          <a:bodyPr/>
          <a:lstStyle/>
          <a:p>
            <a:r>
              <a:rPr lang="en-US" dirty="0"/>
              <a:t>Suicide Warning Signs</a:t>
            </a:r>
          </a:p>
        </p:txBody>
      </p:sp>
    </p:spTree>
    <p:extLst>
      <p:ext uri="{BB962C8B-B14F-4D97-AF65-F5344CB8AC3E}">
        <p14:creationId xmlns:p14="http://schemas.microsoft.com/office/powerpoint/2010/main" val="340168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3E4851BB-2D9D-4FDA-8C62-B14E7BD9F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5" b="1"/>
          <a:stretch/>
        </p:blipFill>
        <p:spPr bwMode="auto">
          <a:xfrm>
            <a:off x="838200" y="14978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B66D67-5D2C-4AB0-9FA2-C72CBCB8D69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chemeClr val="tx1"/>
                </a:solidFill>
              </a:rPr>
              <a:t>Suicide Warning Signs - TALK</a:t>
            </a:r>
            <a:br>
              <a:rPr lang="en-US">
                <a:solidFill>
                  <a:schemeClr val="tx1"/>
                </a:solidFill>
              </a:rPr>
            </a:br>
            <a:endParaRPr lang="en-US">
              <a:solidFill>
                <a:schemeClr val="tx1"/>
              </a:solidFill>
            </a:endParaRPr>
          </a:p>
        </p:txBody>
      </p:sp>
      <p:sp>
        <p:nvSpPr>
          <p:cNvPr id="3" name="Content Placeholder 2">
            <a:extLst>
              <a:ext uri="{FF2B5EF4-FFF2-40B4-BE49-F238E27FC236}">
                <a16:creationId xmlns:a16="http://schemas.microsoft.com/office/drawing/2014/main" id="{079D1520-B7ED-4B6E-BB80-D8B6D38BCB53}"/>
              </a:ext>
            </a:extLst>
          </p:cNvPr>
          <p:cNvSpPr>
            <a:spLocks noGrp="1"/>
          </p:cNvSpPr>
          <p:nvPr>
            <p:ph sz="half" idx="1"/>
          </p:nvPr>
        </p:nvSpPr>
        <p:spPr>
          <a:xfrm>
            <a:off x="7552944" y="1333500"/>
            <a:ext cx="4524756" cy="4843463"/>
          </a:xfrm>
        </p:spPr>
        <p:txBody>
          <a:bodyPr vert="horz" lIns="91440" tIns="45720" rIns="91440" bIns="45720" rtlCol="0">
            <a:normAutofit/>
          </a:bodyPr>
          <a:lstStyle/>
          <a:p>
            <a:endParaRPr lang="en-US" sz="1800" dirty="0">
              <a:solidFill>
                <a:schemeClr val="tx1"/>
              </a:solidFill>
            </a:endParaRPr>
          </a:p>
          <a:p>
            <a:r>
              <a:rPr lang="en-US" sz="1800" b="1" dirty="0">
                <a:solidFill>
                  <a:schemeClr val="tx1"/>
                </a:solidFill>
              </a:rPr>
              <a:t>People will often times say certain things that will tip you off. Although they may even try to make it sound like a joke, any of the subjects listed below are mentioned, take notice: </a:t>
            </a:r>
          </a:p>
          <a:p>
            <a:pPr lvl="1"/>
            <a:r>
              <a:rPr lang="en-US" sz="1800" dirty="0">
                <a:solidFill>
                  <a:schemeClr val="tx1"/>
                </a:solidFill>
              </a:rPr>
              <a:t>Killing themselves </a:t>
            </a:r>
          </a:p>
          <a:p>
            <a:pPr lvl="1"/>
            <a:r>
              <a:rPr lang="en-US" sz="1800" dirty="0">
                <a:solidFill>
                  <a:schemeClr val="tx1"/>
                </a:solidFill>
              </a:rPr>
              <a:t>Having no reason to live </a:t>
            </a:r>
          </a:p>
          <a:p>
            <a:pPr lvl="1"/>
            <a:r>
              <a:rPr lang="en-US" sz="1800" dirty="0">
                <a:solidFill>
                  <a:schemeClr val="tx1"/>
                </a:solidFill>
              </a:rPr>
              <a:t>Being a burden to others </a:t>
            </a:r>
          </a:p>
          <a:p>
            <a:pPr lvl="1"/>
            <a:r>
              <a:rPr lang="en-US" sz="1800" dirty="0">
                <a:solidFill>
                  <a:schemeClr val="tx1"/>
                </a:solidFill>
              </a:rPr>
              <a:t>Feeling Trapped </a:t>
            </a:r>
          </a:p>
          <a:p>
            <a:pPr lvl="1"/>
            <a:r>
              <a:rPr lang="en-US" sz="1800" dirty="0">
                <a:solidFill>
                  <a:schemeClr val="tx1"/>
                </a:solidFill>
              </a:rPr>
              <a:t>Unbearable pain </a:t>
            </a:r>
          </a:p>
          <a:p>
            <a:pPr lvl="1"/>
            <a:endParaRPr lang="en-US" sz="1800" dirty="0">
              <a:solidFill>
                <a:schemeClr val="tx1"/>
              </a:solidFill>
            </a:endParaRPr>
          </a:p>
          <a:p>
            <a:r>
              <a:rPr lang="en-US" sz="1800" dirty="0">
                <a:solidFill>
                  <a:schemeClr val="tx1"/>
                </a:solidFill>
              </a:rPr>
              <a:t>Often times we take this too lightly but ask yourself, “What is the harm in having a caring conversation?” </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
        <p:nvSpPr>
          <p:cNvPr id="5" name="Footer Placeholder 3">
            <a:extLst>
              <a:ext uri="{FF2B5EF4-FFF2-40B4-BE49-F238E27FC236}">
                <a16:creationId xmlns:a16="http://schemas.microsoft.com/office/drawing/2014/main" id="{4808F4D8-A0C6-4EED-B227-5345B8047E5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600" kern="1200" dirty="0">
                <a:solidFill>
                  <a:srgbClr val="002060"/>
                </a:solidFill>
                <a:latin typeface="Calibri" panose="020F0502020204030204"/>
                <a:ea typeface="+mn-ea"/>
                <a:cs typeface="+mn-cs"/>
              </a:rPr>
              <a:t>Do Better, Be Better, Think Better</a:t>
            </a:r>
          </a:p>
        </p:txBody>
      </p:sp>
    </p:spTree>
    <p:extLst>
      <p:ext uri="{BB962C8B-B14F-4D97-AF65-F5344CB8AC3E}">
        <p14:creationId xmlns:p14="http://schemas.microsoft.com/office/powerpoint/2010/main" val="134369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098" name="Picture 2" descr="Image result for moody teen">
            <a:extLst>
              <a:ext uri="{FF2B5EF4-FFF2-40B4-BE49-F238E27FC236}">
                <a16:creationId xmlns:a16="http://schemas.microsoft.com/office/drawing/2014/main" id="{1FE34ADE-4C2D-4F9D-BE60-3910455FAA8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3827" r="8281" b="-2"/>
          <a:stretch/>
        </p:blipFill>
        <p:spPr bwMode="auto">
          <a:xfrm>
            <a:off x="6162545" y="125669"/>
            <a:ext cx="5921503" cy="643254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E1433B-0170-4817-A62C-6309C4707A3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b="1">
                <a:solidFill>
                  <a:schemeClr val="tx1"/>
                </a:solidFill>
              </a:rPr>
              <a:t>Suicide Warning Signs - BEHAVIOR </a:t>
            </a:r>
            <a:br>
              <a:rPr lang="en-US" sz="3700">
                <a:solidFill>
                  <a:schemeClr val="tx1"/>
                </a:solidFill>
              </a:rPr>
            </a:br>
            <a:endParaRPr lang="en-US" sz="3700">
              <a:solidFill>
                <a:schemeClr val="tx1"/>
              </a:solidFill>
            </a:endParaRPr>
          </a:p>
        </p:txBody>
      </p:sp>
      <p:sp>
        <p:nvSpPr>
          <p:cNvPr id="3" name="Content Placeholder 2">
            <a:extLst>
              <a:ext uri="{FF2B5EF4-FFF2-40B4-BE49-F238E27FC236}">
                <a16:creationId xmlns:a16="http://schemas.microsoft.com/office/drawing/2014/main" id="{C80614D0-3F03-4E3D-8C04-62B9C44835FA}"/>
              </a:ext>
            </a:extLst>
          </p:cNvPr>
          <p:cNvSpPr>
            <a:spLocks noGrp="1"/>
          </p:cNvSpPr>
          <p:nvPr>
            <p:ph sz="half" idx="1"/>
          </p:nvPr>
        </p:nvSpPr>
        <p:spPr>
          <a:xfrm>
            <a:off x="603251" y="2171711"/>
            <a:ext cx="5708650" cy="3865551"/>
          </a:xfrm>
        </p:spPr>
        <p:txBody>
          <a:bodyPr vert="horz" lIns="91440" tIns="45720" rIns="91440" bIns="45720" rtlCol="0">
            <a:normAutofit/>
          </a:bodyPr>
          <a:lstStyle/>
          <a:p>
            <a:endParaRPr lang="en-US" sz="1400" b="1" dirty="0">
              <a:solidFill>
                <a:schemeClr val="tx1"/>
              </a:solidFill>
            </a:endParaRPr>
          </a:p>
          <a:p>
            <a:r>
              <a:rPr lang="en-US" sz="1400" b="1" dirty="0">
                <a:solidFill>
                  <a:schemeClr val="tx1"/>
                </a:solidFill>
              </a:rPr>
              <a:t>Be on alert for these behavioral changes:</a:t>
            </a:r>
          </a:p>
          <a:p>
            <a:r>
              <a:rPr lang="en-US" sz="1400" b="1" dirty="0">
                <a:solidFill>
                  <a:schemeClr val="tx1"/>
                </a:solidFill>
              </a:rPr>
              <a:t>Increased use of alcohol or drugs </a:t>
            </a:r>
          </a:p>
          <a:p>
            <a:r>
              <a:rPr lang="en-US" sz="1400" b="1" dirty="0">
                <a:solidFill>
                  <a:schemeClr val="tx1"/>
                </a:solidFill>
              </a:rPr>
              <a:t>Looking for a way to end their life, such as searching online for materials or means </a:t>
            </a:r>
          </a:p>
          <a:p>
            <a:r>
              <a:rPr lang="en-US" sz="1400" b="1" dirty="0">
                <a:solidFill>
                  <a:schemeClr val="tx1"/>
                </a:solidFill>
              </a:rPr>
              <a:t>Acting recklessly </a:t>
            </a:r>
          </a:p>
          <a:p>
            <a:r>
              <a:rPr lang="en-US" sz="1400" b="1" dirty="0">
                <a:solidFill>
                  <a:schemeClr val="tx1"/>
                </a:solidFill>
              </a:rPr>
              <a:t>Withdrawing from activities </a:t>
            </a:r>
          </a:p>
          <a:p>
            <a:r>
              <a:rPr lang="en-US" sz="1400" b="1" dirty="0">
                <a:solidFill>
                  <a:schemeClr val="tx1"/>
                </a:solidFill>
              </a:rPr>
              <a:t>Isolating from friends and family </a:t>
            </a:r>
          </a:p>
          <a:p>
            <a:r>
              <a:rPr lang="en-US" sz="1400" b="1" dirty="0">
                <a:solidFill>
                  <a:schemeClr val="tx1"/>
                </a:solidFill>
              </a:rPr>
              <a:t>Sleeping too much or too little </a:t>
            </a:r>
          </a:p>
          <a:p>
            <a:r>
              <a:rPr lang="en-US" sz="1400" b="1" dirty="0">
                <a:solidFill>
                  <a:schemeClr val="tx1"/>
                </a:solidFill>
              </a:rPr>
              <a:t>Visiting or calling people to say goodbye </a:t>
            </a:r>
          </a:p>
          <a:p>
            <a:r>
              <a:rPr lang="en-US" sz="1400" b="1" dirty="0">
                <a:solidFill>
                  <a:schemeClr val="tx1"/>
                </a:solidFill>
              </a:rPr>
              <a:t>Giving away prized possessions </a:t>
            </a:r>
          </a:p>
          <a:p>
            <a:r>
              <a:rPr lang="en-US" sz="1400" b="1" dirty="0">
                <a:solidFill>
                  <a:schemeClr val="tx1"/>
                </a:solidFill>
              </a:rPr>
              <a:t>Increasing violent behavior </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p:txBody>
      </p:sp>
      <p:sp>
        <p:nvSpPr>
          <p:cNvPr id="5" name="Footer Placeholder 3">
            <a:extLst>
              <a:ext uri="{FF2B5EF4-FFF2-40B4-BE49-F238E27FC236}">
                <a16:creationId xmlns:a16="http://schemas.microsoft.com/office/drawing/2014/main" id="{206D2595-7BC7-4FAC-8CC4-38578A329E0C}"/>
              </a:ext>
            </a:extLst>
          </p:cNvPr>
          <p:cNvSpPr>
            <a:spLocks noGrp="1"/>
          </p:cNvSpPr>
          <p:nvPr>
            <p:ph type="ftr" sz="quarter" idx="11"/>
          </p:nvPr>
        </p:nvSpPr>
        <p:spPr>
          <a:xfrm>
            <a:off x="4038600" y="6367206"/>
            <a:ext cx="4114800" cy="365125"/>
          </a:xfrm>
        </p:spPr>
        <p:txBody>
          <a:bodyPr vert="horz" lIns="91440" tIns="45720" rIns="91440" bIns="45720" rtlCol="0" anchor="ctr">
            <a:normAutofit/>
          </a:bodyPr>
          <a:lstStyle/>
          <a:p>
            <a:pPr algn="l">
              <a:spcAft>
                <a:spcPts val="600"/>
              </a:spcAft>
              <a:defRPr/>
            </a:pPr>
            <a:r>
              <a:rPr lang="en-US" sz="1600" kern="1200" dirty="0">
                <a:solidFill>
                  <a:srgbClr val="002060"/>
                </a:solidFill>
                <a:latin typeface="Calibri" panose="020F0502020204030204"/>
                <a:ea typeface="+mn-ea"/>
                <a:cs typeface="+mn-cs"/>
              </a:rPr>
              <a:t>Do Better, Be Better, Think Better</a:t>
            </a:r>
          </a:p>
        </p:txBody>
      </p:sp>
    </p:spTree>
    <p:extLst>
      <p:ext uri="{BB962C8B-B14F-4D97-AF65-F5344CB8AC3E}">
        <p14:creationId xmlns:p14="http://schemas.microsoft.com/office/powerpoint/2010/main" val="292871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51514A-EE7A-457E-A1FE-65E732464F55}"/>
              </a:ext>
            </a:extLst>
          </p:cNvPr>
          <p:cNvSpPr>
            <a:spLocks noGrp="1"/>
          </p:cNvSpPr>
          <p:nvPr>
            <p:ph type="title"/>
          </p:nvPr>
        </p:nvSpPr>
        <p:spPr>
          <a:xfrm>
            <a:off x="838199" y="-1546"/>
            <a:ext cx="10515600" cy="1325563"/>
          </a:xfrm>
        </p:spPr>
        <p:txBody>
          <a:bodyPr vert="horz" lIns="91440" tIns="45720" rIns="91440" bIns="45720" rtlCol="0" anchor="ctr">
            <a:normAutofit/>
          </a:bodyPr>
          <a:lstStyle/>
          <a:p>
            <a:r>
              <a:rPr lang="en-US" b="1" dirty="0">
                <a:solidFill>
                  <a:schemeClr val="tx1"/>
                </a:solidFill>
              </a:rPr>
              <a:t>Suicide Warning Signs - MOOD </a:t>
            </a:r>
            <a:endParaRPr lang="en-US" dirty="0">
              <a:solidFill>
                <a:schemeClr val="tx1"/>
              </a:solidFill>
            </a:endParaRPr>
          </a:p>
        </p:txBody>
      </p:sp>
      <p:sp>
        <p:nvSpPr>
          <p:cNvPr id="3" name="Content Placeholder 2">
            <a:extLst>
              <a:ext uri="{FF2B5EF4-FFF2-40B4-BE49-F238E27FC236}">
                <a16:creationId xmlns:a16="http://schemas.microsoft.com/office/drawing/2014/main" id="{CC4C7094-084C-449C-9361-0ECC351058D3}"/>
              </a:ext>
            </a:extLst>
          </p:cNvPr>
          <p:cNvSpPr>
            <a:spLocks noGrp="1"/>
          </p:cNvSpPr>
          <p:nvPr>
            <p:ph sz="half" idx="1"/>
          </p:nvPr>
        </p:nvSpPr>
        <p:spPr>
          <a:xfrm>
            <a:off x="296985" y="1516185"/>
            <a:ext cx="8088923" cy="4660778"/>
          </a:xfrm>
        </p:spPr>
        <p:txBody>
          <a:bodyPr vert="horz" lIns="91440" tIns="45720" rIns="91440" bIns="45720" rtlCol="0">
            <a:normAutofit fontScale="92500" lnSpcReduction="10000"/>
          </a:bodyPr>
          <a:lstStyle/>
          <a:p>
            <a:pPr marL="0" indent="0">
              <a:buNone/>
            </a:pPr>
            <a:r>
              <a:rPr lang="en-US" sz="2400" b="1" dirty="0">
                <a:solidFill>
                  <a:schemeClr val="tx1"/>
                </a:solidFill>
              </a:rPr>
              <a:t>People who are considering suicide often exhibit one or more of the following moods: </a:t>
            </a:r>
          </a:p>
          <a:p>
            <a:r>
              <a:rPr lang="en-US" sz="2400" b="1" dirty="0">
                <a:solidFill>
                  <a:schemeClr val="tx1"/>
                </a:solidFill>
              </a:rPr>
              <a:t>Depression </a:t>
            </a:r>
          </a:p>
          <a:p>
            <a:r>
              <a:rPr lang="en-US" sz="2400" b="1" dirty="0">
                <a:solidFill>
                  <a:schemeClr val="tx1"/>
                </a:solidFill>
              </a:rPr>
              <a:t>Loss of interest </a:t>
            </a:r>
          </a:p>
          <a:p>
            <a:r>
              <a:rPr lang="en-US" sz="2400" b="1" dirty="0">
                <a:solidFill>
                  <a:schemeClr val="tx1"/>
                </a:solidFill>
              </a:rPr>
              <a:t>Rage </a:t>
            </a:r>
          </a:p>
          <a:p>
            <a:r>
              <a:rPr lang="en-US" sz="2400" b="1" dirty="0">
                <a:solidFill>
                  <a:schemeClr val="tx1"/>
                </a:solidFill>
              </a:rPr>
              <a:t>Irritability </a:t>
            </a:r>
          </a:p>
          <a:p>
            <a:r>
              <a:rPr lang="en-US" sz="2400" b="1" dirty="0">
                <a:solidFill>
                  <a:schemeClr val="tx1"/>
                </a:solidFill>
              </a:rPr>
              <a:t>Humiliation </a:t>
            </a:r>
          </a:p>
          <a:p>
            <a:r>
              <a:rPr lang="en-US" sz="2400" b="1" dirty="0">
                <a:solidFill>
                  <a:schemeClr val="tx1"/>
                </a:solidFill>
              </a:rPr>
              <a:t>Anxiety </a:t>
            </a:r>
          </a:p>
          <a:p>
            <a:r>
              <a:rPr lang="en-US" sz="2400" b="1" dirty="0">
                <a:solidFill>
                  <a:schemeClr val="tx1"/>
                </a:solidFill>
              </a:rPr>
              <a:t>Understand that when people display these behavioral changes it may often look like they want to be left alone rather than a cry for help. Further, many people would have the tendency to avoid dealing with someone in these moods but again, what harm can a caring conversation have? </a:t>
            </a:r>
          </a:p>
          <a:p>
            <a:endParaRPr lang="en-US" sz="2400" b="1" dirty="0">
              <a:solidFill>
                <a:schemeClr val="tx1"/>
              </a:solidFill>
            </a:endParaRPr>
          </a:p>
          <a:p>
            <a:endParaRPr lang="en-US" sz="2400" b="1" dirty="0">
              <a:solidFill>
                <a:schemeClr val="tx1"/>
              </a:solidFill>
            </a:endParaRPr>
          </a:p>
        </p:txBody>
      </p:sp>
      <p:pic>
        <p:nvPicPr>
          <p:cNvPr id="3076" name="Picture 4" descr="Image result for moody teen">
            <a:extLst>
              <a:ext uri="{FF2B5EF4-FFF2-40B4-BE49-F238E27FC236}">
                <a16:creationId xmlns:a16="http://schemas.microsoft.com/office/drawing/2014/main" id="{00AED165-1ED5-4F63-AB6F-E3B23993717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4795" r="15673" b="2"/>
          <a:stretch/>
        </p:blipFill>
        <p:spPr bwMode="auto">
          <a:xfrm>
            <a:off x="8742576" y="2115758"/>
            <a:ext cx="3152439" cy="34488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5B2CF756-DFBD-4903-9E2B-D2901D5F574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200" b="0" kern="1200">
                <a:solidFill>
                  <a:prstClr val="black">
                    <a:tint val="75000"/>
                  </a:prstClr>
                </a:solidFill>
                <a:latin typeface="Calibri" panose="020F0502020204030204"/>
                <a:ea typeface="+mn-ea"/>
                <a:cs typeface="+mn-cs"/>
              </a:rPr>
              <a:t>Do Better, Be Better, Think Better</a:t>
            </a:r>
          </a:p>
        </p:txBody>
      </p:sp>
    </p:spTree>
    <p:extLst>
      <p:ext uri="{BB962C8B-B14F-4D97-AF65-F5344CB8AC3E}">
        <p14:creationId xmlns:p14="http://schemas.microsoft.com/office/powerpoint/2010/main" val="40878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DDAC-2548-41D9-A714-A3D2B224CE4F}"/>
              </a:ext>
            </a:extLst>
          </p:cNvPr>
          <p:cNvSpPr>
            <a:spLocks noGrp="1"/>
          </p:cNvSpPr>
          <p:nvPr>
            <p:ph type="title"/>
          </p:nvPr>
        </p:nvSpPr>
        <p:spPr>
          <a:xfrm>
            <a:off x="757813" y="190919"/>
            <a:ext cx="10515600" cy="1082763"/>
          </a:xfrm>
        </p:spPr>
        <p:txBody>
          <a:bodyPr/>
          <a:lstStyle/>
          <a:p>
            <a:r>
              <a:rPr lang="en-US" b="1" dirty="0"/>
              <a:t>Protective Factors</a:t>
            </a:r>
          </a:p>
        </p:txBody>
      </p:sp>
      <p:sp>
        <p:nvSpPr>
          <p:cNvPr id="3" name="Content Placeholder 2">
            <a:extLst>
              <a:ext uri="{FF2B5EF4-FFF2-40B4-BE49-F238E27FC236}">
                <a16:creationId xmlns:a16="http://schemas.microsoft.com/office/drawing/2014/main" id="{28FE7BEF-8FFF-45D6-9F4D-A892DDFC0994}"/>
              </a:ext>
            </a:extLst>
          </p:cNvPr>
          <p:cNvSpPr>
            <a:spLocks noGrp="1"/>
          </p:cNvSpPr>
          <p:nvPr>
            <p:ph idx="1"/>
          </p:nvPr>
        </p:nvSpPr>
        <p:spPr>
          <a:xfrm>
            <a:off x="838200" y="1343304"/>
            <a:ext cx="10515600" cy="4600296"/>
          </a:xfrm>
        </p:spPr>
        <p:txBody>
          <a:bodyPr>
            <a:normAutofit fontScale="92500" lnSpcReduction="20000"/>
          </a:bodyPr>
          <a:lstStyle/>
          <a:p>
            <a:endParaRPr lang="en-US" dirty="0"/>
          </a:p>
          <a:p>
            <a:r>
              <a:rPr lang="en-US" dirty="0"/>
              <a:t>Effective treatment for mental, physical, and substance use /abuse disorders </a:t>
            </a:r>
          </a:p>
          <a:p>
            <a:r>
              <a:rPr lang="en-US" dirty="0"/>
              <a:t>Easy access to clinical treatment, interventions, and support </a:t>
            </a:r>
          </a:p>
          <a:p>
            <a:r>
              <a:rPr lang="en-US" dirty="0"/>
              <a:t>Family and community support </a:t>
            </a:r>
          </a:p>
          <a:p>
            <a:r>
              <a:rPr lang="en-US" dirty="0"/>
              <a:t>Support from ongoing medical and mental health relationships </a:t>
            </a:r>
          </a:p>
          <a:p>
            <a:r>
              <a:rPr lang="en-US" dirty="0"/>
              <a:t>Developing of coping skills, problem solving skills, conflict resolution as a nonviolent way of handling disputes </a:t>
            </a:r>
          </a:p>
          <a:p>
            <a:r>
              <a:rPr lang="en-US" dirty="0"/>
              <a:t>Cultural and religious support systems </a:t>
            </a:r>
          </a:p>
          <a:p>
            <a:r>
              <a:rPr lang="en-US" dirty="0"/>
              <a:t>Cultural and religious beliefs that discourage suicide </a:t>
            </a:r>
          </a:p>
          <a:p>
            <a:r>
              <a:rPr lang="en-US" dirty="0"/>
              <a:t>Pets</a:t>
            </a:r>
          </a:p>
          <a:p>
            <a:r>
              <a:rPr lang="en-US" dirty="0"/>
              <a:t>Spirituality</a:t>
            </a:r>
          </a:p>
          <a:p>
            <a:endParaRPr lang="en-US" dirty="0"/>
          </a:p>
        </p:txBody>
      </p:sp>
      <p:sp>
        <p:nvSpPr>
          <p:cNvPr id="4" name="Footer Placeholder 3">
            <a:extLst>
              <a:ext uri="{FF2B5EF4-FFF2-40B4-BE49-F238E27FC236}">
                <a16:creationId xmlns:a16="http://schemas.microsoft.com/office/drawing/2014/main" id="{3C59D596-AFBF-44AE-94D3-FEFF9D86CD04}"/>
              </a:ext>
            </a:extLst>
          </p:cNvPr>
          <p:cNvSpPr>
            <a:spLocks noGrp="1"/>
          </p:cNvSpPr>
          <p:nvPr>
            <p:ph type="ftr" sz="quarter" idx="11"/>
          </p:nvPr>
        </p:nvSpPr>
        <p:spPr>
          <a:xfrm>
            <a:off x="4132006" y="6073778"/>
            <a:ext cx="4114800" cy="409575"/>
          </a:xfrm>
        </p:spPr>
        <p:txBody>
          <a:bodyPr/>
          <a:lstStyle/>
          <a:p>
            <a:r>
              <a:rPr lang="en-US" dirty="0"/>
              <a:t>Do Better, Be Better, Think Better</a:t>
            </a:r>
          </a:p>
        </p:txBody>
      </p:sp>
    </p:spTree>
    <p:extLst>
      <p:ext uri="{BB962C8B-B14F-4D97-AF65-F5344CB8AC3E}">
        <p14:creationId xmlns:p14="http://schemas.microsoft.com/office/powerpoint/2010/main" val="2240744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B80A1D2-6F9F-4016-930C-BFED52697F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51CDBB9-1839-4716-85F6-68DADEE68E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E7CE61-61C7-4642-A52F-E247DDDDEA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itle 3">
            <a:extLst>
              <a:ext uri="{FF2B5EF4-FFF2-40B4-BE49-F238E27FC236}">
                <a16:creationId xmlns:a16="http://schemas.microsoft.com/office/drawing/2014/main" id="{4CDDF2A0-BC84-4B38-8F69-BE01B9DDD3F7}"/>
              </a:ext>
            </a:extLst>
          </p:cNvPr>
          <p:cNvSpPr>
            <a:spLocks noGrp="1"/>
          </p:cNvSpPr>
          <p:nvPr>
            <p:ph type="title"/>
          </p:nvPr>
        </p:nvSpPr>
        <p:spPr>
          <a:xfrm>
            <a:off x="5138928" y="988741"/>
            <a:ext cx="6248416" cy="4880518"/>
          </a:xfrm>
          <a:noFill/>
          <a:ln>
            <a:noFill/>
          </a:ln>
        </p:spPr>
        <p:txBody>
          <a:bodyPr vert="horz" wrap="square" lIns="91440" tIns="45720" rIns="91440" bIns="45720" rtlCol="0" anchor="ctr">
            <a:normAutofit/>
          </a:bodyPr>
          <a:lstStyle/>
          <a:p>
            <a:r>
              <a:rPr lang="en-US" sz="8800" b="1" kern="1200" dirty="0">
                <a:solidFill>
                  <a:srgbClr val="FFFFFF"/>
                </a:solidFill>
                <a:latin typeface="+mj-lt"/>
                <a:ea typeface="+mj-ea"/>
                <a:cs typeface="+mj-cs"/>
              </a:rPr>
              <a:t>PREVENTION</a:t>
            </a:r>
          </a:p>
        </p:txBody>
      </p:sp>
      <p:sp>
        <p:nvSpPr>
          <p:cNvPr id="6" name="Footer Placeholder 3">
            <a:extLst>
              <a:ext uri="{FF2B5EF4-FFF2-40B4-BE49-F238E27FC236}">
                <a16:creationId xmlns:a16="http://schemas.microsoft.com/office/drawing/2014/main" id="{12A257ED-DF62-46D4-9BD2-0C4D2FFFF809}"/>
              </a:ext>
            </a:extLst>
          </p:cNvPr>
          <p:cNvSpPr>
            <a:spLocks noGrp="1"/>
          </p:cNvSpPr>
          <p:nvPr>
            <p:ph type="ftr" sz="quarter" idx="11"/>
          </p:nvPr>
        </p:nvSpPr>
        <p:spPr>
          <a:xfrm>
            <a:off x="6374665" y="6099536"/>
            <a:ext cx="4114800" cy="409575"/>
          </a:xfrm>
        </p:spPr>
        <p:txBody>
          <a:bodyPr/>
          <a:lstStyle/>
          <a:p>
            <a:r>
              <a:rPr lang="en-US" dirty="0"/>
              <a:t>Do Better, Be Better, Think Better</a:t>
            </a:r>
          </a:p>
        </p:txBody>
      </p:sp>
      <p:pic>
        <p:nvPicPr>
          <p:cNvPr id="7" name="Picture 6">
            <a:extLst>
              <a:ext uri="{FF2B5EF4-FFF2-40B4-BE49-F238E27FC236}">
                <a16:creationId xmlns:a16="http://schemas.microsoft.com/office/drawing/2014/main" id="{F7362E3A-B1E2-461F-A5FF-12E1028C7D2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468" y="5709903"/>
            <a:ext cx="1746048" cy="679250"/>
          </a:xfrm>
          <a:prstGeom prst="rect">
            <a:avLst/>
          </a:prstGeom>
        </p:spPr>
      </p:pic>
    </p:spTree>
    <p:extLst>
      <p:ext uri="{BB962C8B-B14F-4D97-AF65-F5344CB8AC3E}">
        <p14:creationId xmlns:p14="http://schemas.microsoft.com/office/powerpoint/2010/main" val="312263827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Suicide Prevention:</a:t>
            </a:r>
            <a:br>
              <a:rPr lang="en-US" dirty="0"/>
            </a:br>
            <a:endParaRPr lang="en-US" dirty="0"/>
          </a:p>
        </p:txBody>
      </p:sp>
      <p:sp>
        <p:nvSpPr>
          <p:cNvPr id="5" name="Content Placeholder 4"/>
          <p:cNvSpPr>
            <a:spLocks noGrp="1"/>
          </p:cNvSpPr>
          <p:nvPr>
            <p:ph idx="1"/>
          </p:nvPr>
        </p:nvSpPr>
        <p:spPr>
          <a:xfrm>
            <a:off x="978946" y="1831004"/>
            <a:ext cx="10374854" cy="3967368"/>
          </a:xfrm>
        </p:spPr>
        <p:txBody>
          <a:bodyPr>
            <a:normAutofit/>
          </a:bodyPr>
          <a:lstStyle/>
          <a:p>
            <a:pPr lvl="0"/>
            <a:r>
              <a:rPr lang="en-US" sz="3600" u="sng" dirty="0"/>
              <a:t>Call or Text</a:t>
            </a:r>
            <a:r>
              <a:rPr lang="en-US" sz="3600" dirty="0"/>
              <a:t> the National Suicide Prevention Lifeline – both are free 24/7</a:t>
            </a:r>
          </a:p>
          <a:p>
            <a:pPr lvl="1"/>
            <a:r>
              <a:rPr lang="en-US" sz="3200" dirty="0"/>
              <a:t>1(800)273-TALK (8255)</a:t>
            </a:r>
          </a:p>
          <a:p>
            <a:pPr lvl="1"/>
            <a:r>
              <a:rPr lang="en-US" sz="3200" dirty="0"/>
              <a:t>Text TALK to 741741</a:t>
            </a:r>
          </a:p>
          <a:p>
            <a:pPr lvl="2"/>
            <a:r>
              <a:rPr lang="en-US" sz="2800" dirty="0"/>
              <a:t>To talk with or text a trained crisis counselor. Not only can they help someone contemplating suicide but they can also assist those trying to help someone contemplating suicide </a:t>
            </a:r>
          </a:p>
          <a:p>
            <a:pPr marL="0" indent="0">
              <a:buNone/>
            </a:pPr>
            <a:endParaRPr lang="en-US" sz="3600" dirty="0"/>
          </a:p>
        </p:txBody>
      </p:sp>
      <p:sp>
        <p:nvSpPr>
          <p:cNvPr id="4" name="Footer Placeholder 3">
            <a:extLst>
              <a:ext uri="{FF2B5EF4-FFF2-40B4-BE49-F238E27FC236}">
                <a16:creationId xmlns:a16="http://schemas.microsoft.com/office/drawing/2014/main" id="{CA4FF7FE-6F89-45BF-8F7D-D28900217C28}"/>
              </a:ext>
            </a:extLst>
          </p:cNvPr>
          <p:cNvSpPr>
            <a:spLocks noGrp="1"/>
          </p:cNvSpPr>
          <p:nvPr>
            <p:ph type="ftr" sz="quarter" idx="11"/>
          </p:nvPr>
        </p:nvSpPr>
        <p:spPr>
          <a:xfrm>
            <a:off x="4132006" y="6073778"/>
            <a:ext cx="4114800" cy="409575"/>
          </a:xfrm>
        </p:spPr>
        <p:txBody>
          <a:bodyPr/>
          <a:lstStyle/>
          <a:p>
            <a:r>
              <a:rPr lang="en-US" dirty="0"/>
              <a:t>Do Better, Be Better, Think Better</a:t>
            </a:r>
          </a:p>
        </p:txBody>
      </p:sp>
    </p:spTree>
    <p:extLst>
      <p:ext uri="{BB962C8B-B14F-4D97-AF65-F5344CB8AC3E}">
        <p14:creationId xmlns:p14="http://schemas.microsoft.com/office/powerpoint/2010/main" val="387491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A39A3-0EB1-4A63-BC99-0A2A9A030772}"/>
              </a:ext>
            </a:extLst>
          </p:cNvPr>
          <p:cNvPicPr>
            <a:picLocks noChangeAspect="1"/>
          </p:cNvPicPr>
          <p:nvPr/>
        </p:nvPicPr>
        <p:blipFill rotWithShape="1">
          <a:blip r:embed="rId3"/>
          <a:srcRect l="4054" r="2167" b="-1"/>
          <a:stretch/>
        </p:blipFill>
        <p:spPr>
          <a:xfrm>
            <a:off x="63520" y="44460"/>
            <a:ext cx="12191980" cy="6857990"/>
          </a:xfrm>
          <a:prstGeom prst="rect">
            <a:avLst/>
          </a:prstGeom>
        </p:spPr>
      </p:pic>
      <p:sp>
        <p:nvSpPr>
          <p:cNvPr id="2" name="TextBox 1">
            <a:extLst>
              <a:ext uri="{FF2B5EF4-FFF2-40B4-BE49-F238E27FC236}">
                <a16:creationId xmlns:a16="http://schemas.microsoft.com/office/drawing/2014/main" id="{9479379F-C913-4352-9386-D24B993448A5}"/>
              </a:ext>
            </a:extLst>
          </p:cNvPr>
          <p:cNvSpPr txBox="1"/>
          <p:nvPr/>
        </p:nvSpPr>
        <p:spPr>
          <a:xfrm>
            <a:off x="1955800" y="6000750"/>
            <a:ext cx="9144000" cy="523220"/>
          </a:xfrm>
          <a:prstGeom prst="rect">
            <a:avLst/>
          </a:prstGeom>
          <a:noFill/>
        </p:spPr>
        <p:txBody>
          <a:bodyPr wrap="square" rtlCol="0">
            <a:spAutoFit/>
          </a:bodyPr>
          <a:lstStyle/>
          <a:p>
            <a:r>
              <a:rPr lang="en-US" sz="2800" b="1" dirty="0">
                <a:solidFill>
                  <a:schemeClr val="bg1"/>
                </a:solidFill>
              </a:rPr>
              <a:t>Get FREE tickets at EventBrite.com – enter You Matter Too</a:t>
            </a:r>
          </a:p>
        </p:txBody>
      </p:sp>
    </p:spTree>
    <p:extLst>
      <p:ext uri="{BB962C8B-B14F-4D97-AF65-F5344CB8AC3E}">
        <p14:creationId xmlns:p14="http://schemas.microsoft.com/office/powerpoint/2010/main" val="160949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763487"/>
            <a:ext cx="10752611" cy="4401205"/>
          </a:xfrm>
          <a:prstGeom prst="rect">
            <a:avLst/>
          </a:prstGeom>
        </p:spPr>
        <p:txBody>
          <a:bodyPr wrap="square">
            <a:spAutoFit/>
          </a:bodyPr>
          <a:lstStyle/>
          <a:p>
            <a:r>
              <a:rPr lang="en-US" sz="3200" dirty="0">
                <a:solidFill>
                  <a:srgbClr val="303539"/>
                </a:solidFill>
                <a:latin typeface="Helvetica" panose="020B0604020202020204" pitchFamily="34" charset="0"/>
                <a:ea typeface="Times New Roman" panose="02020603050405020304" pitchFamily="18" charset="0"/>
              </a:rPr>
              <a:t>AFSP (American Foundation for Suicide Prevention –</a:t>
            </a:r>
            <a:r>
              <a:rPr lang="en-US" sz="3200" b="1" dirty="0">
                <a:solidFill>
                  <a:srgbClr val="303539"/>
                </a:solidFill>
                <a:latin typeface="Helvetica" panose="020B0604020202020204" pitchFamily="34" charset="0"/>
                <a:ea typeface="Times New Roman" panose="02020603050405020304" pitchFamily="18" charset="0"/>
              </a:rPr>
              <a:t> </a:t>
            </a:r>
          </a:p>
          <a:p>
            <a:r>
              <a:rPr lang="en-US" sz="3200" dirty="0">
                <a:latin typeface="Helvetica" panose="020B0604020202020204" pitchFamily="34" charset="0"/>
                <a:ea typeface="Times New Roman" panose="02020603050405020304" pitchFamily="18" charset="0"/>
              </a:rPr>
              <a:t>Look Both Ways: Mental Health Awareness Month</a:t>
            </a:r>
            <a:endParaRPr lang="en-US" sz="3200" b="1" dirty="0">
              <a:latin typeface="Times New Roman" panose="02020603050405020304" pitchFamily="18" charset="0"/>
              <a:ea typeface="Times New Roman" panose="02020603050405020304" pitchFamily="18" charset="0"/>
            </a:endParaRPr>
          </a:p>
          <a:p>
            <a:endParaRPr lang="en-US" dirty="0">
              <a:solidFill>
                <a:srgbClr val="303539"/>
              </a:solidFill>
              <a:latin typeface="Helvetica"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dirty="0">
                <a:solidFill>
                  <a:srgbClr val="303539"/>
                </a:solidFill>
                <a:latin typeface="Helvetica" panose="020B0604020202020204" pitchFamily="34" charset="0"/>
                <a:ea typeface="Times New Roman" panose="02020603050405020304" pitchFamily="18" charset="0"/>
              </a:rPr>
              <a:t>Think about the people you come into contact with throughout the course of your day. Your family, neighbors, classmates, coworkers, and friends. </a:t>
            </a:r>
          </a:p>
          <a:p>
            <a:pPr marL="285750" indent="-285750">
              <a:buFont typeface="Arial" panose="020B0604020202020204" pitchFamily="34" charset="0"/>
              <a:buChar char="•"/>
            </a:pPr>
            <a:r>
              <a:rPr lang="en-US" dirty="0">
                <a:solidFill>
                  <a:srgbClr val="303539"/>
                </a:solidFill>
                <a:latin typeface="Helvetica" panose="020B0604020202020204" pitchFamily="34" charset="0"/>
                <a:ea typeface="Times New Roman" panose="02020603050405020304" pitchFamily="18" charset="0"/>
              </a:rPr>
              <a:t>Do your part in creating a caring culture by being present, taking a moment, listening, and knowing what to look for, not just in others, but yourself. </a:t>
            </a:r>
          </a:p>
          <a:p>
            <a:pPr marL="285750" indent="-285750">
              <a:buFont typeface="Arial" panose="020B0604020202020204" pitchFamily="34" charset="0"/>
              <a:buChar char="•"/>
            </a:pPr>
            <a:r>
              <a:rPr lang="en-US" dirty="0">
                <a:solidFill>
                  <a:srgbClr val="303539"/>
                </a:solidFill>
                <a:latin typeface="Helvetica" panose="020B0604020202020204" pitchFamily="34" charset="0"/>
                <a:ea typeface="Times New Roman" panose="02020603050405020304" pitchFamily="18" charset="0"/>
              </a:rPr>
              <a:t>Practice mental health safety by looking both ways – outward and inward – at others and in yourself. </a:t>
            </a:r>
          </a:p>
          <a:p>
            <a:pPr marL="285750" indent="-285750">
              <a:buFont typeface="Arial" panose="020B0604020202020204" pitchFamily="34" charset="0"/>
              <a:buChar char="•"/>
            </a:pPr>
            <a:r>
              <a:rPr lang="en-US" dirty="0">
                <a:solidFill>
                  <a:srgbClr val="303539"/>
                </a:solidFill>
                <a:latin typeface="Helvetica" panose="020B0604020202020204" pitchFamily="34" charset="0"/>
                <a:ea typeface="Times New Roman" panose="02020603050405020304" pitchFamily="18" charset="0"/>
              </a:rPr>
              <a:t>Look both ways – knowledgeably and compassionately – stay aware and take action if you or the people in your community need help.</a:t>
            </a:r>
          </a:p>
          <a:p>
            <a:endParaRPr lang="en-US" dirty="0">
              <a:latin typeface="Times New Roman" panose="02020603050405020304" pitchFamily="18" charset="0"/>
              <a:ea typeface="Times New Roman" panose="02020603050405020304" pitchFamily="18" charset="0"/>
            </a:endParaRPr>
          </a:p>
          <a:p>
            <a:r>
              <a:rPr lang="en-US" dirty="0">
                <a:solidFill>
                  <a:srgbClr val="303539"/>
                </a:solidFill>
                <a:latin typeface="Helvetica" panose="020B0604020202020204" pitchFamily="34" charset="0"/>
                <a:ea typeface="Times New Roman" panose="02020603050405020304" pitchFamily="18" charset="0"/>
              </a:rPr>
              <a:t>Awareness can save a life. Look both ways to stop suicide.</a:t>
            </a:r>
            <a:endParaRPr lang="en-US" dirty="0">
              <a:latin typeface="Times New Roman" panose="02020603050405020304" pitchFamily="18" charset="0"/>
              <a:ea typeface="Times New Roman" panose="02020603050405020304" pitchFamily="18" charset="0"/>
            </a:endParaRPr>
          </a:p>
          <a:p>
            <a:r>
              <a:rPr lang="en-US" dirty="0">
                <a:solidFill>
                  <a:srgbClr val="303539"/>
                </a:solidFill>
                <a:latin typeface="Helvetica"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3742FD6E-B245-4C65-99DE-691FCE665769}"/>
              </a:ext>
            </a:extLst>
          </p:cNvPr>
          <p:cNvSpPr>
            <a:spLocks noGrp="1"/>
          </p:cNvSpPr>
          <p:nvPr>
            <p:ph type="ftr" sz="quarter" idx="11"/>
          </p:nvPr>
        </p:nvSpPr>
        <p:spPr>
          <a:xfrm>
            <a:off x="4213545" y="6237491"/>
            <a:ext cx="4114800" cy="409575"/>
          </a:xfrm>
        </p:spPr>
        <p:txBody>
          <a:bodyPr/>
          <a:lstStyle/>
          <a:p>
            <a:r>
              <a:rPr lang="en-US" dirty="0"/>
              <a:t>Do Better, Be Better, Think Better</a:t>
            </a:r>
          </a:p>
        </p:txBody>
      </p:sp>
      <p:sp>
        <p:nvSpPr>
          <p:cNvPr id="5" name="Title 1">
            <a:extLst>
              <a:ext uri="{FF2B5EF4-FFF2-40B4-BE49-F238E27FC236}">
                <a16:creationId xmlns:a16="http://schemas.microsoft.com/office/drawing/2014/main" id="{56A47EDB-EA63-43A1-9701-B7A2CA8E0B9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r>
              <a:rPr lang="en-US" dirty="0"/>
              <a:t>Prevention Tools</a:t>
            </a:r>
          </a:p>
        </p:txBody>
      </p:sp>
    </p:spTree>
    <p:extLst>
      <p:ext uri="{BB962C8B-B14F-4D97-AF65-F5344CB8AC3E}">
        <p14:creationId xmlns:p14="http://schemas.microsoft.com/office/powerpoint/2010/main" val="103517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4C3103B-AE2E-41DA-8805-65F1A948FD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CB1340FC-C4E2-4CD5-9BCA-7A022E8B49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E3BC0C31-69A7-4200-9AFE-927230E1E0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45B5AFC7-2F07-4F7B-9151-E45D7548D8F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10A566-3E91-4072-871D-0180FA441557}"/>
              </a:ext>
            </a:extLst>
          </p:cNvPr>
          <p:cNvSpPr>
            <a:spLocks noGrp="1"/>
          </p:cNvSpPr>
          <p:nvPr>
            <p:ph type="title"/>
          </p:nvPr>
        </p:nvSpPr>
        <p:spPr>
          <a:xfrm>
            <a:off x="1158240" y="4894262"/>
            <a:ext cx="10307952" cy="1325563"/>
          </a:xfrm>
        </p:spPr>
        <p:txBody>
          <a:bodyPr vert="horz" lIns="91440" tIns="45720" rIns="91440" bIns="45720" rtlCol="0" anchor="ctr">
            <a:normAutofit/>
          </a:bodyPr>
          <a:lstStyle/>
          <a:p>
            <a:r>
              <a:rPr lang="en-US" sz="3700" kern="1200" dirty="0">
                <a:solidFill>
                  <a:schemeClr val="tx1"/>
                </a:solidFill>
                <a:latin typeface="+mj-lt"/>
                <a:ea typeface="+mj-ea"/>
                <a:cs typeface="+mj-cs"/>
                <a:hlinkClick r:id="rId2"/>
              </a:rPr>
              <a:t>BE N.I.C.E.</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be nice. is more than a phrase. It's an Action Plan!</a:t>
            </a:r>
          </a:p>
        </p:txBody>
      </p:sp>
      <p:sp>
        <p:nvSpPr>
          <p:cNvPr id="46" name="Content Placeholder 2">
            <a:extLst>
              <a:ext uri="{FF2B5EF4-FFF2-40B4-BE49-F238E27FC236}">
                <a16:creationId xmlns:a16="http://schemas.microsoft.com/office/drawing/2014/main" id="{F9C082AE-C6F1-47B8-8819-F02EE7F5DF59}"/>
              </a:ext>
            </a:extLst>
          </p:cNvPr>
          <p:cNvSpPr>
            <a:spLocks noGrp="1"/>
          </p:cNvSpPr>
          <p:nvPr>
            <p:ph idx="1"/>
          </p:nvPr>
        </p:nvSpPr>
        <p:spPr>
          <a:xfrm>
            <a:off x="1161288" y="701019"/>
            <a:ext cx="6484094" cy="3382247"/>
          </a:xfrm>
        </p:spPr>
        <p:txBody>
          <a:bodyPr vert="horz" lIns="91440" tIns="45720" rIns="91440" bIns="45720" rtlCol="0" anchor="ctr">
            <a:normAutofit/>
          </a:bodyPr>
          <a:lstStyle/>
          <a:p>
            <a:r>
              <a:rPr lang="en-US" sz="2000" dirty="0">
                <a:solidFill>
                  <a:schemeClr val="tx1"/>
                </a:solidFill>
              </a:rPr>
              <a:t>”N” stands for notice. Notice what is right and what is good about someone. Notice if something is different about the way a person is thinking, acting or feeling.</a:t>
            </a:r>
          </a:p>
          <a:p>
            <a:r>
              <a:rPr lang="en-US" sz="2000" dirty="0">
                <a:solidFill>
                  <a:schemeClr val="tx1"/>
                </a:solidFill>
              </a:rPr>
              <a:t>“I” stands for Invite. Invite yourself to start a conversation. Inviting involves taking a risk and reaching out.</a:t>
            </a:r>
          </a:p>
          <a:p>
            <a:r>
              <a:rPr lang="en-US" sz="2000" dirty="0">
                <a:solidFill>
                  <a:schemeClr val="tx1"/>
                </a:solidFill>
              </a:rPr>
              <a:t>“C” stands for Challenge. Challenge the stigma of mental health as something you don’t talk about or need to get help for.</a:t>
            </a:r>
          </a:p>
          <a:p>
            <a:r>
              <a:rPr lang="en-US" sz="2000" dirty="0">
                <a:solidFill>
                  <a:schemeClr val="tx1"/>
                </a:solidFill>
              </a:rPr>
              <a:t>“E” stands for Empower. Empower yourself to have an effect on how someone thinks, acts or feels.</a:t>
            </a:r>
          </a:p>
          <a:p>
            <a:endParaRPr lang="en-US" sz="2000" dirty="0">
              <a:solidFill>
                <a:schemeClr val="tx1"/>
              </a:solidFill>
            </a:endParaRPr>
          </a:p>
        </p:txBody>
      </p:sp>
      <p:sp>
        <p:nvSpPr>
          <p:cNvPr id="9" name="Footer Placeholder 3">
            <a:extLst>
              <a:ext uri="{FF2B5EF4-FFF2-40B4-BE49-F238E27FC236}">
                <a16:creationId xmlns:a16="http://schemas.microsoft.com/office/drawing/2014/main" id="{02127ED6-B563-4EB2-89C1-D897311E94A6}"/>
              </a:ext>
            </a:extLst>
          </p:cNvPr>
          <p:cNvSpPr>
            <a:spLocks noGrp="1"/>
          </p:cNvSpPr>
          <p:nvPr>
            <p:ph type="ftr" sz="quarter" idx="11"/>
          </p:nvPr>
        </p:nvSpPr>
        <p:spPr>
          <a:xfrm>
            <a:off x="1158240" y="6356350"/>
            <a:ext cx="6293594" cy="365125"/>
          </a:xfrm>
        </p:spPr>
        <p:txBody>
          <a:bodyPr vert="horz" lIns="91440" tIns="45720" rIns="91440" bIns="45720" rtlCol="0" anchor="ctr">
            <a:normAutofit/>
          </a:bodyPr>
          <a:lstStyle/>
          <a:p>
            <a:pPr algn="l">
              <a:spcAft>
                <a:spcPts val="600"/>
              </a:spcAft>
            </a:pPr>
            <a:r>
              <a:rPr lang="en-US" sz="1400" kern="1200" dirty="0">
                <a:solidFill>
                  <a:srgbClr val="002060"/>
                </a:solidFill>
                <a:latin typeface="+mn-lt"/>
                <a:ea typeface="+mn-ea"/>
                <a:cs typeface="+mn-cs"/>
              </a:rPr>
              <a:t>Do Better, Be Better, Think Better</a:t>
            </a:r>
          </a:p>
        </p:txBody>
      </p:sp>
      <p:pic>
        <p:nvPicPr>
          <p:cNvPr id="10" name="Picture 9">
            <a:extLst>
              <a:ext uri="{FF2B5EF4-FFF2-40B4-BE49-F238E27FC236}">
                <a16:creationId xmlns:a16="http://schemas.microsoft.com/office/drawing/2014/main" id="{C8C9ABFE-4708-4EEE-9119-3836C1890ED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4596" y="2264498"/>
            <a:ext cx="1909647" cy="742894"/>
          </a:xfrm>
          <a:prstGeom prst="rect">
            <a:avLst/>
          </a:prstGeom>
        </p:spPr>
      </p:pic>
    </p:spTree>
    <p:extLst>
      <p:ext uri="{BB962C8B-B14F-4D97-AF65-F5344CB8AC3E}">
        <p14:creationId xmlns:p14="http://schemas.microsoft.com/office/powerpoint/2010/main" val="317578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21F3-6E03-4E4F-952A-5199C64BC1E9}"/>
              </a:ext>
            </a:extLst>
          </p:cNvPr>
          <p:cNvSpPr>
            <a:spLocks noGrp="1"/>
          </p:cNvSpPr>
          <p:nvPr>
            <p:ph type="title"/>
          </p:nvPr>
        </p:nvSpPr>
        <p:spPr>
          <a:xfrm>
            <a:off x="1008760" y="-194444"/>
            <a:ext cx="10515600" cy="1325563"/>
          </a:xfrm>
        </p:spPr>
        <p:txBody>
          <a:bodyPr>
            <a:noAutofit/>
          </a:bodyPr>
          <a:lstStyle/>
          <a:p>
            <a:br>
              <a:rPr lang="en-US" b="1"/>
            </a:br>
            <a:br>
              <a:rPr lang="en-US" b="1"/>
            </a:br>
            <a:r>
              <a:rPr lang="en-US" b="1">
                <a:solidFill>
                  <a:srgbClr val="002060"/>
                </a:solidFill>
              </a:rPr>
              <a:t>AFBHS Suicide Prevention Wallet Cards</a:t>
            </a:r>
            <a:br>
              <a:rPr lang="en-US" b="1">
                <a:solidFill>
                  <a:srgbClr val="FF0000"/>
                </a:solidFill>
              </a:rPr>
            </a:br>
            <a:endParaRPr lang="en-US" b="1" dirty="0"/>
          </a:p>
        </p:txBody>
      </p:sp>
      <p:sp>
        <p:nvSpPr>
          <p:cNvPr id="4" name="Footer Placeholder 3">
            <a:extLst>
              <a:ext uri="{FF2B5EF4-FFF2-40B4-BE49-F238E27FC236}">
                <a16:creationId xmlns:a16="http://schemas.microsoft.com/office/drawing/2014/main" id="{D7D6A1A0-BBF6-4D14-92F2-380DB4C6E89A}"/>
              </a:ext>
            </a:extLst>
          </p:cNvPr>
          <p:cNvSpPr>
            <a:spLocks noGrp="1"/>
          </p:cNvSpPr>
          <p:nvPr>
            <p:ph type="ftr" sz="quarter" idx="11"/>
          </p:nvPr>
        </p:nvSpPr>
        <p:spPr>
          <a:xfrm>
            <a:off x="4132006" y="6073778"/>
            <a:ext cx="4114800" cy="409575"/>
          </a:xfrm>
        </p:spPr>
        <p:txBody>
          <a:bodyPr/>
          <a:lstStyle/>
          <a:p>
            <a:r>
              <a:rPr lang="en-US"/>
              <a:t>Do Better, Be Better, Think Better</a:t>
            </a: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C2E2BD0B-A85C-4756-A723-DB425D0AA0FC}"/>
              </a:ext>
            </a:extLst>
          </p:cNvPr>
          <p:cNvPicPr>
            <a:picLocks noChangeAspect="1"/>
          </p:cNvPicPr>
          <p:nvPr/>
        </p:nvPicPr>
        <p:blipFill rotWithShape="1">
          <a:blip r:embed="rId2">
            <a:extLst>
              <a:ext uri="{28A0092B-C50C-407E-A947-70E740481C1C}">
                <a14:useLocalDpi xmlns:a14="http://schemas.microsoft.com/office/drawing/2010/main" val="0"/>
              </a:ext>
            </a:extLst>
          </a:blip>
          <a:srcRect t="12778" b="14629"/>
          <a:stretch/>
        </p:blipFill>
        <p:spPr>
          <a:xfrm>
            <a:off x="1866900" y="1611723"/>
            <a:ext cx="7312867" cy="3981450"/>
          </a:xfrm>
          <a:prstGeom prst="rect">
            <a:avLst/>
          </a:prstGeom>
        </p:spPr>
      </p:pic>
    </p:spTree>
    <p:extLst>
      <p:ext uri="{BB962C8B-B14F-4D97-AF65-F5344CB8AC3E}">
        <p14:creationId xmlns:p14="http://schemas.microsoft.com/office/powerpoint/2010/main" val="3497599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A39A3-0EB1-4A63-BC99-0A2A9A030772}"/>
              </a:ext>
            </a:extLst>
          </p:cNvPr>
          <p:cNvPicPr>
            <a:picLocks noChangeAspect="1"/>
          </p:cNvPicPr>
          <p:nvPr/>
        </p:nvPicPr>
        <p:blipFill rotWithShape="1">
          <a:blip r:embed="rId3"/>
          <a:srcRect l="4054" r="2167" b="-1"/>
          <a:stretch/>
        </p:blipFill>
        <p:spPr>
          <a:xfrm>
            <a:off x="63520" y="44460"/>
            <a:ext cx="12191980" cy="6857990"/>
          </a:xfrm>
          <a:prstGeom prst="rect">
            <a:avLst/>
          </a:prstGeom>
        </p:spPr>
      </p:pic>
      <p:sp>
        <p:nvSpPr>
          <p:cNvPr id="2" name="TextBox 1">
            <a:extLst>
              <a:ext uri="{FF2B5EF4-FFF2-40B4-BE49-F238E27FC236}">
                <a16:creationId xmlns:a16="http://schemas.microsoft.com/office/drawing/2014/main" id="{9479379F-C913-4352-9386-D24B993448A5}"/>
              </a:ext>
            </a:extLst>
          </p:cNvPr>
          <p:cNvSpPr txBox="1"/>
          <p:nvPr/>
        </p:nvSpPr>
        <p:spPr>
          <a:xfrm>
            <a:off x="1955800" y="6000750"/>
            <a:ext cx="9144000" cy="523220"/>
          </a:xfrm>
          <a:prstGeom prst="rect">
            <a:avLst/>
          </a:prstGeom>
          <a:noFill/>
        </p:spPr>
        <p:txBody>
          <a:bodyPr wrap="square" rtlCol="0">
            <a:spAutoFit/>
          </a:bodyPr>
          <a:lstStyle/>
          <a:p>
            <a:r>
              <a:rPr lang="en-US" sz="2800" b="1" dirty="0">
                <a:solidFill>
                  <a:schemeClr val="bg1"/>
                </a:solidFill>
              </a:rPr>
              <a:t>Get FREE tickets at EventBrite.com – enter You Matter Too</a:t>
            </a:r>
          </a:p>
        </p:txBody>
      </p:sp>
    </p:spTree>
    <p:extLst>
      <p:ext uri="{BB962C8B-B14F-4D97-AF65-F5344CB8AC3E}">
        <p14:creationId xmlns:p14="http://schemas.microsoft.com/office/powerpoint/2010/main" val="26065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q &amp; a images">
            <a:extLst>
              <a:ext uri="{FF2B5EF4-FFF2-40B4-BE49-F238E27FC236}">
                <a16:creationId xmlns:a16="http://schemas.microsoft.com/office/drawing/2014/main" id="{01238330-A694-4C8B-A2DF-843DBEC77D2C}"/>
              </a:ext>
            </a:extLst>
          </p:cNvPr>
          <p:cNvPicPr>
            <a:picLocks noChangeAspect="1" noChangeArrowheads="1"/>
          </p:cNvPicPr>
          <p:nvPr/>
        </p:nvPicPr>
        <p:blipFill rotWithShape="1">
          <a:blip r:embed="rId2" cstate="print">
            <a:alphaModFix amt="50000"/>
            <a:extLst>
              <a:ext uri="{28A0092B-C50C-407E-A947-70E740481C1C}">
                <a14:useLocalDpi xmlns:a14="http://schemas.microsoft.com/office/drawing/2010/main" val="0"/>
              </a:ext>
            </a:extLst>
          </a:blip>
          <a:srcRect t="29107" r="1" b="16331"/>
          <a:stretch/>
        </p:blipFill>
        <p:spPr bwMode="auto">
          <a:xfrm>
            <a:off x="-5377"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5DF9B6C2-31AB-4CC0-AA4E-75D051FF842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sz="1600" kern="1200" dirty="0">
                <a:solidFill>
                  <a:srgbClr val="FFFFFF"/>
                </a:solidFill>
                <a:latin typeface="Calibri" panose="020F0502020204030204"/>
                <a:ea typeface="+mn-ea"/>
                <a:cs typeface="+mn-cs"/>
              </a:rPr>
              <a:t>Do Better, Be Better, Think Better</a:t>
            </a:r>
          </a:p>
        </p:txBody>
      </p:sp>
      <p:pic>
        <p:nvPicPr>
          <p:cNvPr id="10" name="Picture 9">
            <a:extLst>
              <a:ext uri="{FF2B5EF4-FFF2-40B4-BE49-F238E27FC236}">
                <a16:creationId xmlns:a16="http://schemas.microsoft.com/office/drawing/2014/main" id="{E1EE859E-0973-4CBC-BD26-B8BB6281780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467" y="5709902"/>
            <a:ext cx="2308045" cy="897879"/>
          </a:xfrm>
          <a:prstGeom prst="rect">
            <a:avLst/>
          </a:prstGeom>
        </p:spPr>
      </p:pic>
      <p:sp>
        <p:nvSpPr>
          <p:cNvPr id="2" name="TextBox 1">
            <a:extLst>
              <a:ext uri="{FF2B5EF4-FFF2-40B4-BE49-F238E27FC236}">
                <a16:creationId xmlns:a16="http://schemas.microsoft.com/office/drawing/2014/main" id="{938FB2ED-2062-4609-8DB6-71B2D04F7278}"/>
              </a:ext>
            </a:extLst>
          </p:cNvPr>
          <p:cNvSpPr txBox="1"/>
          <p:nvPr/>
        </p:nvSpPr>
        <p:spPr>
          <a:xfrm>
            <a:off x="1662055" y="3044278"/>
            <a:ext cx="9240819" cy="1446550"/>
          </a:xfrm>
          <a:prstGeom prst="rect">
            <a:avLst/>
          </a:prstGeom>
          <a:noFill/>
        </p:spPr>
        <p:txBody>
          <a:bodyPr wrap="square" rtlCol="0">
            <a:spAutoFit/>
          </a:bodyPr>
          <a:lstStyle/>
          <a:p>
            <a:pPr algn="ctr"/>
            <a:r>
              <a:rPr lang="en-US" sz="4400" b="1" dirty="0"/>
              <a:t>EMAIL US AT </a:t>
            </a:r>
            <a:r>
              <a:rPr lang="en-US" sz="4400" b="1" dirty="0">
                <a:hlinkClick r:id="rId4">
                  <a:extLst>
                    <a:ext uri="{A12FA001-AC4F-418D-AE19-62706E023703}">
                      <ahyp:hlinkClr xmlns:ahyp="http://schemas.microsoft.com/office/drawing/2018/hyperlinkcolor" val="tx"/>
                    </a:ext>
                  </a:extLst>
                </a:hlinkClick>
              </a:rPr>
              <a:t>AFBHS@COMCAST.NET</a:t>
            </a:r>
            <a:endParaRPr lang="en-US" sz="4400" b="1" dirty="0"/>
          </a:p>
          <a:p>
            <a:pPr algn="ctr"/>
            <a:r>
              <a:rPr lang="en-US" sz="4400" b="1" dirty="0"/>
              <a:t>Call (616) 719-0194</a:t>
            </a:r>
          </a:p>
        </p:txBody>
      </p:sp>
    </p:spTree>
    <p:extLst>
      <p:ext uri="{BB962C8B-B14F-4D97-AF65-F5344CB8AC3E}">
        <p14:creationId xmlns:p14="http://schemas.microsoft.com/office/powerpoint/2010/main" val="7865342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CC57-3F09-441C-8404-E7415E0E4BE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E406E2F-B638-4273-B449-B7EE07C00299}"/>
              </a:ext>
            </a:extLst>
          </p:cNvPr>
          <p:cNvSpPr>
            <a:spLocks noGrp="1"/>
          </p:cNvSpPr>
          <p:nvPr>
            <p:ph idx="1"/>
          </p:nvPr>
        </p:nvSpPr>
        <p:spPr/>
        <p:txBody>
          <a:bodyPr/>
          <a:lstStyle/>
          <a:p>
            <a:r>
              <a:rPr lang="en-US" dirty="0"/>
              <a:t>Test your knowledge</a:t>
            </a:r>
          </a:p>
          <a:p>
            <a:r>
              <a:rPr lang="en-US" dirty="0"/>
              <a:t>Learn stats regarding suicide</a:t>
            </a:r>
          </a:p>
          <a:p>
            <a:pPr lvl="0"/>
            <a:r>
              <a:rPr lang="en-US" dirty="0"/>
              <a:t>Identify risk factors and warning signs of suicide</a:t>
            </a:r>
          </a:p>
          <a:p>
            <a:pPr lvl="0"/>
            <a:r>
              <a:rPr lang="en-US" dirty="0"/>
              <a:t>Learn things to say to someone you believe may be suicidal</a:t>
            </a:r>
          </a:p>
          <a:p>
            <a:pPr lvl="0"/>
            <a:r>
              <a:rPr lang="en-US" dirty="0"/>
              <a:t>Walk away with prevention resources</a:t>
            </a:r>
          </a:p>
          <a:p>
            <a:pPr marL="0" indent="0">
              <a:buNone/>
            </a:pPr>
            <a:endParaRPr lang="en-US" dirty="0"/>
          </a:p>
        </p:txBody>
      </p:sp>
    </p:spTree>
    <p:extLst>
      <p:ext uri="{BB962C8B-B14F-4D97-AF65-F5344CB8AC3E}">
        <p14:creationId xmlns:p14="http://schemas.microsoft.com/office/powerpoint/2010/main" val="301176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80A1D2-6F9F-4016-930C-BFED52697F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1CDBB9-1839-4716-85F6-68DADEE68E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E7CE61-61C7-4642-A52F-E247DDDDEA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Title 3">
            <a:extLst>
              <a:ext uri="{FF2B5EF4-FFF2-40B4-BE49-F238E27FC236}">
                <a16:creationId xmlns:a16="http://schemas.microsoft.com/office/drawing/2014/main" id="{A118BD3E-8675-41D6-813C-1B4A51D9EE7E}"/>
              </a:ext>
            </a:extLst>
          </p:cNvPr>
          <p:cNvSpPr>
            <a:spLocks noGrp="1"/>
          </p:cNvSpPr>
          <p:nvPr>
            <p:ph type="title"/>
          </p:nvPr>
        </p:nvSpPr>
        <p:spPr>
          <a:xfrm>
            <a:off x="5138928" y="988741"/>
            <a:ext cx="6248416" cy="4880518"/>
          </a:xfrm>
          <a:noFill/>
          <a:ln>
            <a:noFill/>
          </a:ln>
        </p:spPr>
        <p:txBody>
          <a:bodyPr vert="horz" wrap="square" lIns="91440" tIns="45720" rIns="91440" bIns="45720" rtlCol="0" anchor="ctr">
            <a:normAutofit/>
          </a:bodyPr>
          <a:lstStyle/>
          <a:p>
            <a:r>
              <a:rPr lang="en-US" sz="4800" b="1" dirty="0">
                <a:solidFill>
                  <a:schemeClr val="tx1"/>
                </a:solidFill>
              </a:rPr>
              <a:t>Test Your Knowledge </a:t>
            </a:r>
            <a:endParaRPr lang="en-US" sz="4800" b="1" kern="1200" dirty="0">
              <a:solidFill>
                <a:srgbClr val="FFFFFF"/>
              </a:solidFill>
              <a:latin typeface="+mj-lt"/>
              <a:ea typeface="+mj-ea"/>
              <a:cs typeface="+mj-cs"/>
            </a:endParaRPr>
          </a:p>
        </p:txBody>
      </p:sp>
      <p:sp>
        <p:nvSpPr>
          <p:cNvPr id="6" name="Footer Placeholder 3">
            <a:extLst>
              <a:ext uri="{FF2B5EF4-FFF2-40B4-BE49-F238E27FC236}">
                <a16:creationId xmlns:a16="http://schemas.microsoft.com/office/drawing/2014/main" id="{5887460A-91ED-4D16-A6BE-F1B9538204C0}"/>
              </a:ext>
            </a:extLst>
          </p:cNvPr>
          <p:cNvSpPr>
            <a:spLocks noGrp="1"/>
          </p:cNvSpPr>
          <p:nvPr>
            <p:ph type="ftr" sz="quarter" idx="11"/>
          </p:nvPr>
        </p:nvSpPr>
        <p:spPr>
          <a:xfrm>
            <a:off x="5498590" y="6318821"/>
            <a:ext cx="5076585" cy="320040"/>
          </a:xfrm>
        </p:spPr>
        <p:txBody>
          <a:bodyPr vert="horz" lIns="91440" tIns="45720" rIns="91440" bIns="45720" rtlCol="0" anchor="ctr">
            <a:normAutofit/>
          </a:bodyPr>
          <a:lstStyle/>
          <a:p>
            <a:pPr algn="r">
              <a:spcAft>
                <a:spcPts val="600"/>
              </a:spcAft>
            </a:pPr>
            <a:r>
              <a:rPr lang="en-US" sz="1400" kern="1200" dirty="0">
                <a:solidFill>
                  <a:srgbClr val="FFFFFF">
                    <a:alpha val="80000"/>
                  </a:srgbClr>
                </a:solidFill>
                <a:latin typeface="+mn-lt"/>
                <a:ea typeface="+mn-ea"/>
                <a:cs typeface="+mn-cs"/>
              </a:rPr>
              <a:t>Do Better, Be Better, Think Better</a:t>
            </a:r>
          </a:p>
        </p:txBody>
      </p:sp>
      <p:pic>
        <p:nvPicPr>
          <p:cNvPr id="7" name="Picture 6">
            <a:extLst>
              <a:ext uri="{FF2B5EF4-FFF2-40B4-BE49-F238E27FC236}">
                <a16:creationId xmlns:a16="http://schemas.microsoft.com/office/drawing/2014/main" id="{E33A4024-9A43-40C8-9D4E-29AE706AA34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468" y="5709902"/>
            <a:ext cx="1565258" cy="608919"/>
          </a:xfrm>
          <a:prstGeom prst="rect">
            <a:avLst/>
          </a:prstGeom>
        </p:spPr>
      </p:pic>
    </p:spTree>
    <p:extLst>
      <p:ext uri="{BB962C8B-B14F-4D97-AF65-F5344CB8AC3E}">
        <p14:creationId xmlns:p14="http://schemas.microsoft.com/office/powerpoint/2010/main" val="11732989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4DA3D-55C2-473C-B9CB-27EFD0D22C1C}"/>
              </a:ext>
            </a:extLst>
          </p:cNvPr>
          <p:cNvSpPr>
            <a:spLocks noGrp="1"/>
          </p:cNvSpPr>
          <p:nvPr>
            <p:ph idx="1"/>
          </p:nvPr>
        </p:nvSpPr>
        <p:spPr>
          <a:xfrm>
            <a:off x="521746" y="1086522"/>
            <a:ext cx="10832054" cy="5090441"/>
          </a:xfrm>
        </p:spPr>
        <p:txBody>
          <a:bodyPr>
            <a:normAutofit fontScale="92500" lnSpcReduction="10000"/>
          </a:bodyPr>
          <a:lstStyle/>
          <a:p>
            <a:endParaRPr lang="en-US" dirty="0"/>
          </a:p>
          <a:p>
            <a:pPr marL="514350" indent="-514350">
              <a:buAutoNum type="arabicPeriod"/>
            </a:pPr>
            <a:r>
              <a:rPr lang="en-US" b="1" dirty="0"/>
              <a:t>Which of the following best describes gender differences in youth suicidal behavior? </a:t>
            </a:r>
          </a:p>
          <a:p>
            <a:pPr marL="0" indent="0">
              <a:buNone/>
            </a:pPr>
            <a:endParaRPr lang="en-US" b="1" dirty="0"/>
          </a:p>
          <a:p>
            <a:pPr marL="0" indent="0">
              <a:buNone/>
            </a:pPr>
            <a:r>
              <a:rPr lang="en-US" dirty="0"/>
              <a:t>a. Boys make more suicide attempts but girls are more likely to die by suicide. </a:t>
            </a:r>
          </a:p>
          <a:p>
            <a:pPr marL="0" indent="0">
              <a:buNone/>
            </a:pPr>
            <a:r>
              <a:rPr lang="en-US" b="1" dirty="0">
                <a:solidFill>
                  <a:srgbClr val="00B050"/>
                </a:solidFill>
              </a:rPr>
              <a:t>b. Girls make more suicide attempts but boys are more likely to die by suicide. Females attempt suicide three times more often than males. While males are 4 times more likely than females to die by suicide.</a:t>
            </a:r>
          </a:p>
          <a:p>
            <a:pPr marL="0" indent="0">
              <a:buNone/>
            </a:pPr>
            <a:r>
              <a:rPr lang="en-US" dirty="0"/>
              <a:t>c. Boys and girls are equally likely to attempt suicide but boys are more likely to die by suicide. </a:t>
            </a:r>
          </a:p>
          <a:p>
            <a:pPr marL="0" indent="0">
              <a:buNone/>
            </a:pPr>
            <a:r>
              <a:rPr lang="en-US" dirty="0"/>
              <a:t>d. Boys and girls are equally likely to attempt suicide but girls are more likely to die by suicide </a:t>
            </a:r>
          </a:p>
          <a:p>
            <a:endParaRPr lang="en-US" dirty="0"/>
          </a:p>
          <a:p>
            <a:endParaRPr lang="en-US" dirty="0"/>
          </a:p>
        </p:txBody>
      </p:sp>
    </p:spTree>
    <p:extLst>
      <p:ext uri="{BB962C8B-B14F-4D97-AF65-F5344CB8AC3E}">
        <p14:creationId xmlns:p14="http://schemas.microsoft.com/office/powerpoint/2010/main" val="109397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1B9EF7-7FB9-4C0F-A96C-25E58191CFC7}"/>
              </a:ext>
            </a:extLst>
          </p:cNvPr>
          <p:cNvSpPr>
            <a:spLocks noGrp="1"/>
          </p:cNvSpPr>
          <p:nvPr>
            <p:ph idx="1"/>
          </p:nvPr>
        </p:nvSpPr>
        <p:spPr>
          <a:xfrm>
            <a:off x="838200" y="1825625"/>
            <a:ext cx="11194228" cy="4351338"/>
          </a:xfrm>
        </p:spPr>
        <p:txBody>
          <a:bodyPr/>
          <a:lstStyle/>
          <a:p>
            <a:endParaRPr lang="en-US" dirty="0"/>
          </a:p>
          <a:p>
            <a:pPr marL="514350" indent="-514350">
              <a:buAutoNum type="arabicPeriod" startAt="3"/>
            </a:pPr>
            <a:r>
              <a:rPr lang="en-US" b="1" dirty="0"/>
              <a:t>The racial/ethnic groups having the highest rates of youth suicide are: </a:t>
            </a:r>
          </a:p>
          <a:p>
            <a:pPr marL="0" indent="0">
              <a:buNone/>
            </a:pPr>
            <a:r>
              <a:rPr lang="en-US" dirty="0"/>
              <a:t>a. Black and Hispanic </a:t>
            </a:r>
          </a:p>
          <a:p>
            <a:pPr marL="0" indent="0">
              <a:buNone/>
            </a:pPr>
            <a:r>
              <a:rPr lang="en-US" dirty="0"/>
              <a:t>b. White and Asian </a:t>
            </a:r>
          </a:p>
          <a:p>
            <a:pPr marL="0" indent="0">
              <a:buNone/>
            </a:pPr>
            <a:r>
              <a:rPr lang="en-US" b="1" dirty="0">
                <a:solidFill>
                  <a:srgbClr val="00B050"/>
                </a:solidFill>
              </a:rPr>
              <a:t>c. American Indian and Alaskan Native </a:t>
            </a:r>
          </a:p>
          <a:p>
            <a:pPr marL="0" indent="0">
              <a:buNone/>
            </a:pPr>
            <a:r>
              <a:rPr lang="en-US" dirty="0"/>
              <a:t>d. White and Hispanic </a:t>
            </a:r>
          </a:p>
          <a:p>
            <a:endParaRPr lang="en-US" dirty="0"/>
          </a:p>
          <a:p>
            <a:pPr marL="0" indent="0">
              <a:buNone/>
            </a:pPr>
            <a:endParaRPr lang="en-US" dirty="0"/>
          </a:p>
        </p:txBody>
      </p:sp>
    </p:spTree>
    <p:extLst>
      <p:ext uri="{BB962C8B-B14F-4D97-AF65-F5344CB8AC3E}">
        <p14:creationId xmlns:p14="http://schemas.microsoft.com/office/powerpoint/2010/main" val="13011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2C4225-235A-48FC-B8F3-726C0C48E582}"/>
              </a:ext>
            </a:extLst>
          </p:cNvPr>
          <p:cNvSpPr>
            <a:spLocks noGrp="1"/>
          </p:cNvSpPr>
          <p:nvPr>
            <p:ph idx="1"/>
          </p:nvPr>
        </p:nvSpPr>
        <p:spPr/>
        <p:txBody>
          <a:bodyPr/>
          <a:lstStyle/>
          <a:p>
            <a:pPr marL="0" indent="0">
              <a:buNone/>
            </a:pPr>
            <a:r>
              <a:rPr lang="en-US" b="1" dirty="0"/>
              <a:t>4A. Suicides happen most often:</a:t>
            </a:r>
          </a:p>
          <a:p>
            <a:pPr marL="514350" indent="-514350">
              <a:buFont typeface="+mj-lt"/>
              <a:buAutoNum type="alphaLcPeriod"/>
            </a:pPr>
            <a:r>
              <a:rPr lang="en-US" dirty="0"/>
              <a:t>Around Thanksgiving and Christmas</a:t>
            </a:r>
          </a:p>
          <a:p>
            <a:pPr marL="514350" indent="-514350">
              <a:buFont typeface="+mj-lt"/>
              <a:buAutoNum type="alphaLcPeriod"/>
            </a:pPr>
            <a:r>
              <a:rPr lang="en-US" dirty="0"/>
              <a:t>Holidays in general</a:t>
            </a:r>
          </a:p>
          <a:p>
            <a:pPr marL="514350" indent="-514350">
              <a:buFont typeface="+mj-lt"/>
              <a:buAutoNum type="alphaLcPeriod"/>
            </a:pPr>
            <a:r>
              <a:rPr lang="en-US" dirty="0"/>
              <a:t>In the winter when there is less sunlight</a:t>
            </a:r>
          </a:p>
          <a:p>
            <a:pPr marL="514350" indent="-514350">
              <a:buFont typeface="+mj-lt"/>
              <a:buAutoNum type="alphaLcPeriod"/>
            </a:pPr>
            <a:r>
              <a:rPr lang="en-US" b="1" dirty="0">
                <a:solidFill>
                  <a:schemeClr val="accent6"/>
                </a:solidFill>
              </a:rPr>
              <a:t>In the spring</a:t>
            </a:r>
          </a:p>
        </p:txBody>
      </p:sp>
    </p:spTree>
    <p:extLst>
      <p:ext uri="{BB962C8B-B14F-4D97-AF65-F5344CB8AC3E}">
        <p14:creationId xmlns:p14="http://schemas.microsoft.com/office/powerpoint/2010/main" val="272172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64E6B9-7BB9-4A1C-AF7A-A083347A4B9B}"/>
              </a:ext>
            </a:extLst>
          </p:cNvPr>
          <p:cNvSpPr>
            <a:spLocks noGrp="1"/>
          </p:cNvSpPr>
          <p:nvPr>
            <p:ph idx="1"/>
          </p:nvPr>
        </p:nvSpPr>
        <p:spPr/>
        <p:txBody>
          <a:bodyPr/>
          <a:lstStyle/>
          <a:p>
            <a:endParaRPr lang="en-US" dirty="0"/>
          </a:p>
          <a:p>
            <a:pPr marL="0" indent="0">
              <a:buNone/>
            </a:pPr>
            <a:r>
              <a:rPr lang="en-US" b="1" dirty="0"/>
              <a:t>4. Most suicides are the fatal outcome of: </a:t>
            </a:r>
          </a:p>
          <a:p>
            <a:pPr marL="0" indent="0">
              <a:buNone/>
            </a:pPr>
            <a:r>
              <a:rPr lang="en-US" dirty="0"/>
              <a:t>a. Negative life events </a:t>
            </a:r>
          </a:p>
          <a:p>
            <a:pPr marL="0" indent="0">
              <a:buNone/>
            </a:pPr>
            <a:r>
              <a:rPr lang="en-US" dirty="0"/>
              <a:t>b. Inherited characteristics </a:t>
            </a:r>
          </a:p>
          <a:p>
            <a:pPr marL="0" indent="0">
              <a:buNone/>
            </a:pPr>
            <a:r>
              <a:rPr lang="en-US" dirty="0"/>
              <a:t>c. Vulnerability to stress </a:t>
            </a:r>
          </a:p>
          <a:p>
            <a:pPr marL="0" indent="0">
              <a:buNone/>
            </a:pPr>
            <a:r>
              <a:rPr lang="en-US" b="1" dirty="0">
                <a:solidFill>
                  <a:srgbClr val="00B050"/>
                </a:solidFill>
              </a:rPr>
              <a:t>d. Mental health disorders </a:t>
            </a:r>
          </a:p>
          <a:p>
            <a:endParaRPr lang="en-US" dirty="0"/>
          </a:p>
          <a:p>
            <a:endParaRPr lang="en-US" dirty="0"/>
          </a:p>
        </p:txBody>
      </p:sp>
    </p:spTree>
    <p:extLst>
      <p:ext uri="{BB962C8B-B14F-4D97-AF65-F5344CB8AC3E}">
        <p14:creationId xmlns:p14="http://schemas.microsoft.com/office/powerpoint/2010/main" val="746761052"/>
      </p:ext>
    </p:extLst>
  </p:cSld>
  <p:clrMapOvr>
    <a:masterClrMapping/>
  </p:clrMapOvr>
</p:sld>
</file>

<file path=ppt/theme/theme1.xml><?xml version="1.0" encoding="utf-8"?>
<a:theme xmlns:a="http://schemas.openxmlformats.org/drawingml/2006/main" name="AFBHS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AFBHS Template 2018</Template>
  <TotalTime>12049</TotalTime>
  <Words>2151</Words>
  <Application>Microsoft Office PowerPoint</Application>
  <PresentationFormat>Widescreen</PresentationFormat>
  <Paragraphs>241</Paragraphs>
  <Slides>34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BentonSans Bold</vt:lpstr>
      <vt:lpstr>BentonSans Regular</vt:lpstr>
      <vt:lpstr>Brush Script MT</vt:lpstr>
      <vt:lpstr>Calibri</vt:lpstr>
      <vt:lpstr>Calibri Light</vt:lpstr>
      <vt:lpstr>Helvetica</vt:lpstr>
      <vt:lpstr>Times New Roman</vt:lpstr>
      <vt:lpstr>AFBHS Template</vt:lpstr>
      <vt:lpstr>PowerPoint Presentation</vt:lpstr>
      <vt:lpstr>About Us</vt:lpstr>
      <vt:lpstr>PowerPoint Presentation</vt:lpstr>
      <vt:lpstr>Objectives</vt:lpstr>
      <vt:lpstr>Test Your Knowledge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Suicide Methods</vt:lpstr>
      <vt:lpstr>STATISTICS</vt:lpstr>
      <vt:lpstr>PowerPoint Presentation</vt:lpstr>
      <vt:lpstr>Prevalence of Suicide in Young African Americans</vt:lpstr>
      <vt:lpstr>RISK FACTORS WARNING SIGNS PROTECTIVE FACTORS</vt:lpstr>
      <vt:lpstr>What leads to suicide?  </vt:lpstr>
      <vt:lpstr>Risk factors are characteristics or conditions that increase the chance that a person may try to take their life and endure over a period of time </vt:lpstr>
      <vt:lpstr>Environmental Factors  </vt:lpstr>
      <vt:lpstr>PowerPoint Presentation</vt:lpstr>
      <vt:lpstr>Bullying</vt:lpstr>
      <vt:lpstr>Suicide Warning Signs</vt:lpstr>
      <vt:lpstr>Suicide Warning Signs - TALK </vt:lpstr>
      <vt:lpstr>Suicide Warning Signs - BEHAVIOR  </vt:lpstr>
      <vt:lpstr>Suicide Warning Signs - MOOD </vt:lpstr>
      <vt:lpstr>Protective Factors</vt:lpstr>
      <vt:lpstr>PREVENTION</vt:lpstr>
      <vt:lpstr>Suicide Prevention: </vt:lpstr>
      <vt:lpstr>PowerPoint Presentation</vt:lpstr>
      <vt:lpstr>BE N.I.C.E. be nice. is more than a phrase. It's an Action Plan!</vt:lpstr>
      <vt:lpstr>  AFBHS Suicide Prevention Wallet Cards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Valencia Agnew</dc:creator>
  <cp:lastModifiedBy>Valencia Agnew</cp:lastModifiedBy>
  <cp:revision>171</cp:revision>
  <dcterms:created xsi:type="dcterms:W3CDTF">2018-01-02T14:48:00Z</dcterms:created>
  <dcterms:modified xsi:type="dcterms:W3CDTF">2019-08-27T05:12:44Z</dcterms:modified>
</cp:coreProperties>
</file>